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5B2D-6C61-4C15-B8FB-262BDD79B3F4}" type="datetimeFigureOut">
              <a:rPr lang="en-US" smtClean="0"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1EB9-41A2-49CC-8C8D-8A2442284D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914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5B2D-6C61-4C15-B8FB-262BDD79B3F4}" type="datetimeFigureOut">
              <a:rPr lang="en-US" smtClean="0"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1EB9-41A2-49CC-8C8D-8A2442284D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932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5B2D-6C61-4C15-B8FB-262BDD79B3F4}" type="datetimeFigureOut">
              <a:rPr lang="en-US" smtClean="0"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1EB9-41A2-49CC-8C8D-8A2442284D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849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5B2D-6C61-4C15-B8FB-262BDD79B3F4}" type="datetimeFigureOut">
              <a:rPr lang="en-US" smtClean="0"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1EB9-41A2-49CC-8C8D-8A2442284D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17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5B2D-6C61-4C15-B8FB-262BDD79B3F4}" type="datetimeFigureOut">
              <a:rPr lang="en-US" smtClean="0"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1EB9-41A2-49CC-8C8D-8A2442284D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972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5B2D-6C61-4C15-B8FB-262BDD79B3F4}" type="datetimeFigureOut">
              <a:rPr lang="en-US" smtClean="0"/>
              <a:t>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1EB9-41A2-49CC-8C8D-8A2442284D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215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5B2D-6C61-4C15-B8FB-262BDD79B3F4}" type="datetimeFigureOut">
              <a:rPr lang="en-US" smtClean="0"/>
              <a:t>2/25/2016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1EB9-41A2-49CC-8C8D-8A2442284D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443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5B2D-6C61-4C15-B8FB-262BDD79B3F4}" type="datetimeFigureOut">
              <a:rPr lang="en-US" smtClean="0"/>
              <a:t>2/25/2016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1EB9-41A2-49CC-8C8D-8A2442284D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0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5B2D-6C61-4C15-B8FB-262BDD79B3F4}" type="datetimeFigureOut">
              <a:rPr lang="en-US" smtClean="0"/>
              <a:t>2/25/2016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1EB9-41A2-49CC-8C8D-8A2442284D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791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5B2D-6C61-4C15-B8FB-262BDD79B3F4}" type="datetimeFigureOut">
              <a:rPr lang="en-US" smtClean="0"/>
              <a:t>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1EB9-41A2-49CC-8C8D-8A2442284D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332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5B2D-6C61-4C15-B8FB-262BDD79B3F4}" type="datetimeFigureOut">
              <a:rPr lang="en-US" smtClean="0"/>
              <a:t>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1EB9-41A2-49CC-8C8D-8A2442284D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508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55B2D-6C61-4C15-B8FB-262BDD79B3F4}" type="datetimeFigureOut">
              <a:rPr lang="en-US" smtClean="0"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21EB9-41A2-49CC-8C8D-8A2442284D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114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ccess.nih.gov/submit_process_journals.htm" TargetMode="External"/><Relationship Id="rId2" Type="http://schemas.openxmlformats.org/officeDocument/2006/relationships/hyperlink" Target="http://www.ncbi.nlm.nih.gov/pmc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ublicaccess.nih.gov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5399"/>
            <a:ext cx="10515600" cy="906114"/>
          </a:xfrm>
        </p:spPr>
        <p:txBody>
          <a:bodyPr/>
          <a:lstStyle/>
          <a:p>
            <a:r>
              <a:rPr lang="en-US" b="1" dirty="0" smtClean="0"/>
              <a:t>The NIH Public Access Policy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0961"/>
            <a:ext cx="10515600" cy="4776002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The NIH Public Access Policy requires that all peer-reviewed journal articles arising from NIH funds are posted to </a:t>
            </a:r>
            <a:r>
              <a:rPr lang="en-US" dirty="0" smtClean="0">
                <a:hlinkClick r:id="rId2"/>
              </a:rPr>
              <a:t>PubMed Central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You must have evidence of compliance with the public access policy for all peer-reviewed papers </a:t>
            </a:r>
            <a:r>
              <a:rPr lang="en-US" i="1" dirty="0" smtClean="0"/>
              <a:t>upon acceptance for publication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Be proactive to maintain your funding!  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Develop your compliance plan while you are preparing your manuscript.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How you comply and report compliance depends on the journal you choose.  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Use our </a:t>
            </a:r>
            <a:r>
              <a:rPr lang="en-US" dirty="0" smtClean="0">
                <a:hlinkClick r:id="rId3"/>
              </a:rPr>
              <a:t>public access instruction wizard</a:t>
            </a:r>
            <a:r>
              <a:rPr lang="en-US" dirty="0" smtClean="0"/>
              <a:t> to develop your plan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NIH wants people to see your work. Over one million </a:t>
            </a:r>
            <a:r>
              <a:rPr lang="en-US" dirty="0"/>
              <a:t>people per day use </a:t>
            </a:r>
            <a:r>
              <a:rPr lang="en-US" dirty="0" smtClean="0"/>
              <a:t>PubMed </a:t>
            </a:r>
            <a:r>
              <a:rPr lang="en-US" dirty="0"/>
              <a:t>Central </a:t>
            </a:r>
            <a:r>
              <a:rPr lang="en-US" dirty="0" smtClean="0"/>
              <a:t>to retrieve </a:t>
            </a:r>
            <a:r>
              <a:rPr lang="en-US" dirty="0"/>
              <a:t>more than </a:t>
            </a:r>
            <a:r>
              <a:rPr lang="en-US" dirty="0" smtClean="0"/>
              <a:t>two million papers to </a:t>
            </a:r>
            <a:r>
              <a:rPr lang="en-US" dirty="0"/>
              <a:t>advance research, innovation, </a:t>
            </a:r>
            <a:r>
              <a:rPr lang="en-US" dirty="0" smtClean="0"/>
              <a:t>education and health.  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For more information, </a:t>
            </a:r>
            <a:r>
              <a:rPr lang="en-US" dirty="0"/>
              <a:t>see </a:t>
            </a:r>
            <a:r>
              <a:rPr lang="en-US" dirty="0">
                <a:hlinkClick r:id="rId4"/>
              </a:rPr>
              <a:t>http://publicaccess.nih.gov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1677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128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The NIH Public Access Policy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NIH Public Access</dc:title>
  <dc:creator>Jellerette-Stainback, Renee (NIH/OD) [E]</dc:creator>
  <cp:lastModifiedBy>Thakur, Neil (NIH/OD) [E]</cp:lastModifiedBy>
  <cp:revision>5</cp:revision>
  <cp:lastPrinted>2016-02-25T19:14:10Z</cp:lastPrinted>
  <dcterms:created xsi:type="dcterms:W3CDTF">2016-02-25T18:24:45Z</dcterms:created>
  <dcterms:modified xsi:type="dcterms:W3CDTF">2016-02-25T19:20:34Z</dcterms:modified>
</cp:coreProperties>
</file>