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76" r:id="rId5"/>
    <p:sldMasterId id="2147483688" r:id="rId6"/>
  </p:sldMasterIdLst>
  <p:notesMasterIdLst>
    <p:notesMasterId r:id="rId84"/>
  </p:notesMasterIdLst>
  <p:handoutMasterIdLst>
    <p:handoutMasterId r:id="rId85"/>
  </p:handoutMasterIdLst>
  <p:sldIdLst>
    <p:sldId id="393" r:id="rId7"/>
    <p:sldId id="654" r:id="rId8"/>
    <p:sldId id="561" r:id="rId9"/>
    <p:sldId id="524" r:id="rId10"/>
    <p:sldId id="525" r:id="rId11"/>
    <p:sldId id="637" r:id="rId12"/>
    <p:sldId id="636" r:id="rId13"/>
    <p:sldId id="650" r:id="rId14"/>
    <p:sldId id="594" r:id="rId15"/>
    <p:sldId id="777" r:id="rId16"/>
    <p:sldId id="781" r:id="rId17"/>
    <p:sldId id="689" r:id="rId18"/>
    <p:sldId id="795" r:id="rId19"/>
    <p:sldId id="855" r:id="rId20"/>
    <p:sldId id="856" r:id="rId21"/>
    <p:sldId id="857" r:id="rId22"/>
    <p:sldId id="858" r:id="rId23"/>
    <p:sldId id="859" r:id="rId24"/>
    <p:sldId id="860" r:id="rId25"/>
    <p:sldId id="861" r:id="rId26"/>
    <p:sldId id="842" r:id="rId27"/>
    <p:sldId id="846" r:id="rId28"/>
    <p:sldId id="847" r:id="rId29"/>
    <p:sldId id="655" r:id="rId30"/>
    <p:sldId id="676" r:id="rId31"/>
    <p:sldId id="678" r:id="rId32"/>
    <p:sldId id="843" r:id="rId33"/>
    <p:sldId id="817" r:id="rId34"/>
    <p:sldId id="680" r:id="rId35"/>
    <p:sldId id="791" r:id="rId36"/>
    <p:sldId id="681" r:id="rId37"/>
    <p:sldId id="682" r:id="rId38"/>
    <p:sldId id="786" r:id="rId39"/>
    <p:sldId id="683" r:id="rId40"/>
    <p:sldId id="787" r:id="rId41"/>
    <p:sldId id="788" r:id="rId42"/>
    <p:sldId id="789" r:id="rId43"/>
    <p:sldId id="792" r:id="rId44"/>
    <p:sldId id="664" r:id="rId45"/>
    <p:sldId id="615" r:id="rId46"/>
    <p:sldId id="651" r:id="rId47"/>
    <p:sldId id="608" r:id="rId48"/>
    <p:sldId id="613" r:id="rId49"/>
    <p:sldId id="675" r:id="rId50"/>
    <p:sldId id="854" r:id="rId51"/>
    <p:sldId id="715" r:id="rId52"/>
    <p:sldId id="643" r:id="rId53"/>
    <p:sldId id="644" r:id="rId54"/>
    <p:sldId id="849" r:id="rId55"/>
    <p:sldId id="751" r:id="rId56"/>
    <p:sldId id="804" r:id="rId57"/>
    <p:sldId id="720" r:id="rId58"/>
    <p:sldId id="820" r:id="rId59"/>
    <p:sldId id="821" r:id="rId60"/>
    <p:sldId id="822" r:id="rId61"/>
    <p:sldId id="823" r:id="rId62"/>
    <p:sldId id="757" r:id="rId63"/>
    <p:sldId id="772" r:id="rId64"/>
    <p:sldId id="773" r:id="rId65"/>
    <p:sldId id="774" r:id="rId66"/>
    <p:sldId id="862" r:id="rId67"/>
    <p:sldId id="863" r:id="rId68"/>
    <p:sldId id="864" r:id="rId69"/>
    <p:sldId id="865" r:id="rId70"/>
    <p:sldId id="866" r:id="rId71"/>
    <p:sldId id="867" r:id="rId72"/>
    <p:sldId id="868" r:id="rId73"/>
    <p:sldId id="831" r:id="rId74"/>
    <p:sldId id="832" r:id="rId75"/>
    <p:sldId id="833" r:id="rId76"/>
    <p:sldId id="840" r:id="rId77"/>
    <p:sldId id="834" r:id="rId78"/>
    <p:sldId id="835" r:id="rId79"/>
    <p:sldId id="836" r:id="rId80"/>
    <p:sldId id="837" r:id="rId81"/>
    <p:sldId id="838" r:id="rId82"/>
    <p:sldId id="839" r:id="rId83"/>
  </p:sldIdLst>
  <p:sldSz cx="9144000" cy="6858000" type="screen4x3"/>
  <p:notesSz cx="7010400" cy="9236075"/>
  <p:custDataLst>
    <p:tags r:id="rId86"/>
  </p:custDataLst>
  <p:defaultTextStyle>
    <a:defPPr>
      <a:defRPr lang="en-US"/>
    </a:defPPr>
    <a:lvl1pPr algn="l" rtl="0" fontAlgn="base">
      <a:spcBef>
        <a:spcPct val="20000"/>
      </a:spcBef>
      <a:spcAft>
        <a:spcPct val="0"/>
      </a:spcAft>
      <a:buChar char="•"/>
      <a:defRPr sz="2400" kern="1200">
        <a:solidFill>
          <a:schemeClr val="tx1"/>
        </a:solidFill>
        <a:latin typeface="Arial" pitchFamily="34" charset="0"/>
        <a:ea typeface="+mn-ea"/>
        <a:cs typeface="Arial" pitchFamily="34" charset="0"/>
      </a:defRPr>
    </a:lvl1pPr>
    <a:lvl2pPr marL="4572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2pPr>
    <a:lvl3pPr marL="9144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3pPr>
    <a:lvl4pPr marL="13716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4pPr>
    <a:lvl5pPr marL="1828800" algn="l" rtl="0" fontAlgn="base">
      <a:spcBef>
        <a:spcPct val="20000"/>
      </a:spcBef>
      <a:spcAft>
        <a:spcPct val="0"/>
      </a:spcAft>
      <a:buChar char="•"/>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C10BB85F-1BF4-49A6-A25E-616270C15A2C}">
          <p14:sldIdLst>
            <p14:sldId id="393"/>
            <p14:sldId id="654"/>
          </p14:sldIdLst>
        </p14:section>
        <p14:section name="Basics" id="{2F56AC26-CA37-4D36-BF62-9112154F48DD}">
          <p14:sldIdLst>
            <p14:sldId id="561"/>
            <p14:sldId id="524"/>
            <p14:sldId id="525"/>
            <p14:sldId id="637"/>
            <p14:sldId id="636"/>
          </p14:sldIdLst>
        </p14:section>
        <p14:section name="Awardee tasks" id="{03679F8C-5F06-4925-972B-A62B9A3A64C6}">
          <p14:sldIdLst>
            <p14:sldId id="650"/>
            <p14:sldId id="594"/>
            <p14:sldId id="777"/>
            <p14:sldId id="781"/>
            <p14:sldId id="689"/>
          </p14:sldIdLst>
        </p14:section>
        <p14:section name="NIHMS &amp; PACM" id="{0B6E692D-0DCD-4555-904B-8D327B8BE1DA}">
          <p14:sldIdLst>
            <p14:sldId id="795"/>
            <p14:sldId id="855"/>
            <p14:sldId id="856"/>
            <p14:sldId id="857"/>
            <p14:sldId id="858"/>
            <p14:sldId id="859"/>
            <p14:sldId id="860"/>
            <p14:sldId id="861"/>
          </p14:sldIdLst>
        </p14:section>
        <p14:section name="Reporting" id="{3C24A0B0-4778-47C4-BAD5-CE1CC93C2F2B}">
          <p14:sldIdLst>
            <p14:sldId id="842"/>
            <p14:sldId id="846"/>
            <p14:sldId id="847"/>
          </p14:sldIdLst>
        </p14:section>
        <p14:section name="My NCBI" id="{99C70FA5-2B4B-4AFA-A362-1FF6FB027166}">
          <p14:sldIdLst>
            <p14:sldId id="655"/>
            <p14:sldId id="676"/>
            <p14:sldId id="678"/>
            <p14:sldId id="843"/>
            <p14:sldId id="817"/>
            <p14:sldId id="680"/>
            <p14:sldId id="791"/>
            <p14:sldId id="681"/>
            <p14:sldId id="682"/>
            <p14:sldId id="786"/>
            <p14:sldId id="683"/>
            <p14:sldId id="787"/>
            <p14:sldId id="788"/>
            <p14:sldId id="789"/>
            <p14:sldId id="792"/>
            <p14:sldId id="664"/>
            <p14:sldId id="615"/>
          </p14:sldIdLst>
        </p14:section>
        <p14:section name="Enhancing Compliance" id="{7D88C52A-93F8-4111-AB1D-9852D11203E6}">
          <p14:sldIdLst>
            <p14:sldId id="651"/>
            <p14:sldId id="608"/>
            <p14:sldId id="613"/>
            <p14:sldId id="675"/>
            <p14:sldId id="854"/>
          </p14:sldIdLst>
        </p14:section>
        <p14:section name="Advice for institutions" id="{0BC6270A-F739-44E1-8358-38F0E2642FA7}">
          <p14:sldIdLst>
            <p14:sldId id="715"/>
            <p14:sldId id="643"/>
            <p14:sldId id="644"/>
            <p14:sldId id="849"/>
            <p14:sldId id="751"/>
          </p14:sldIdLst>
        </p14:section>
        <p14:section name="Appendicies" id="{7A8A0044-BA51-4D09-B254-4269F365A49F}">
          <p14:sldIdLst>
            <p14:sldId id="804"/>
            <p14:sldId id="720"/>
            <p14:sldId id="820"/>
            <p14:sldId id="821"/>
            <p14:sldId id="822"/>
            <p14:sldId id="823"/>
            <p14:sldId id="757"/>
            <p14:sldId id="772"/>
            <p14:sldId id="773"/>
            <p14:sldId id="774"/>
          </p14:sldIdLst>
        </p14:section>
        <p14:section name="Appendix: NIHMS" id="{5B5137AF-3BFF-204D-9F30-D118A4AB4E11}">
          <p14:sldIdLst>
            <p14:sldId id="862"/>
            <p14:sldId id="863"/>
            <p14:sldId id="864"/>
            <p14:sldId id="865"/>
            <p14:sldId id="866"/>
            <p14:sldId id="867"/>
            <p14:sldId id="868"/>
          </p14:sldIdLst>
        </p14:section>
        <p14:section name="Appendix: compliance monitor" id="{2536512D-E591-4F49-A753-D35E226F9F09}">
          <p14:sldIdLst>
            <p14:sldId id="831"/>
            <p14:sldId id="832"/>
            <p14:sldId id="833"/>
            <p14:sldId id="840"/>
            <p14:sldId id="834"/>
            <p14:sldId id="835"/>
            <p14:sldId id="836"/>
            <p14:sldId id="837"/>
            <p14:sldId id="838"/>
            <p14:sldId id="8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003366"/>
    <a:srgbClr val="A9B2F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54" autoAdjust="0"/>
    <p:restoredTop sz="86364" autoAdjust="0"/>
  </p:normalViewPr>
  <p:slideViewPr>
    <p:cSldViewPr snapToGrid="0">
      <p:cViewPr varScale="1">
        <p:scale>
          <a:sx n="98" d="100"/>
          <a:sy n="98" d="100"/>
        </p:scale>
        <p:origin x="2028" y="72"/>
      </p:cViewPr>
      <p:guideLst>
        <p:guide orient="horz" pos="2160"/>
        <p:guide pos="2880"/>
      </p:guideLst>
    </p:cSldViewPr>
  </p:slideViewPr>
  <p:outlineViewPr>
    <p:cViewPr>
      <p:scale>
        <a:sx n="25" d="100"/>
        <a:sy n="25" d="100"/>
      </p:scale>
      <p:origin x="0" y="387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744" y="96"/>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E9344-B77D-4340-986F-3AC2997FF6A7}" type="doc">
      <dgm:prSet loTypeId="urn:microsoft.com/office/officeart/2005/8/layout/radial4" loCatId="" qsTypeId="urn:microsoft.com/office/officeart/2005/8/quickstyle/simple5" qsCatId="simple" csTypeId="urn:microsoft.com/office/officeart/2005/8/colors/accent2_3" csCatId="accent2" phldr="1"/>
      <dgm:spPr/>
      <dgm:t>
        <a:bodyPr/>
        <a:lstStyle/>
        <a:p>
          <a:endParaRPr lang="en-US"/>
        </a:p>
      </dgm:t>
    </dgm:pt>
    <dgm:pt modelId="{5F2A55BE-348E-884B-9DA7-3BB2F845AF53}">
      <dgm:prSet phldrT="[Text]"/>
      <dgm:spPr/>
      <dgm:t>
        <a:bodyPr/>
        <a:lstStyle/>
        <a:p>
          <a:r>
            <a:rPr lang="en-US" dirty="0" smtClean="0"/>
            <a:t>PACM</a:t>
          </a:r>
          <a:endParaRPr lang="en-US" dirty="0"/>
        </a:p>
      </dgm:t>
    </dgm:pt>
    <dgm:pt modelId="{AD46DEE8-739D-B443-8278-52A3BDCA1457}" type="parTrans" cxnId="{67E346FD-91F3-104A-AB38-2FE63B20DC7F}">
      <dgm:prSet/>
      <dgm:spPr/>
      <dgm:t>
        <a:bodyPr/>
        <a:lstStyle/>
        <a:p>
          <a:endParaRPr lang="en-US"/>
        </a:p>
      </dgm:t>
    </dgm:pt>
    <dgm:pt modelId="{72EA6C60-C671-4641-AF57-F4915E5E8B74}" type="sibTrans" cxnId="{67E346FD-91F3-104A-AB38-2FE63B20DC7F}">
      <dgm:prSet/>
      <dgm:spPr/>
      <dgm:t>
        <a:bodyPr/>
        <a:lstStyle/>
        <a:p>
          <a:endParaRPr lang="en-US"/>
        </a:p>
      </dgm:t>
    </dgm:pt>
    <dgm:pt modelId="{77962E14-BBDD-2641-A21D-929C50A813E2}">
      <dgm:prSet phldrT="[Text]"/>
      <dgm:spPr/>
      <dgm:t>
        <a:bodyPr/>
        <a:lstStyle/>
        <a:p>
          <a:r>
            <a:rPr lang="en-US" dirty="0" smtClean="0"/>
            <a:t>MEDLINE Indexing</a:t>
          </a:r>
          <a:endParaRPr lang="en-US" dirty="0"/>
        </a:p>
      </dgm:t>
    </dgm:pt>
    <dgm:pt modelId="{35F928BC-5792-BE4D-9CD3-487C8AC82156}" type="parTrans" cxnId="{C8536DD2-8900-BB41-BBFE-E579286B79EB}">
      <dgm:prSet/>
      <dgm:spPr/>
      <dgm:t>
        <a:bodyPr/>
        <a:lstStyle/>
        <a:p>
          <a:endParaRPr lang="en-US"/>
        </a:p>
      </dgm:t>
    </dgm:pt>
    <dgm:pt modelId="{476ACCDB-D583-134A-A084-4F58089DDA35}" type="sibTrans" cxnId="{C8536DD2-8900-BB41-BBFE-E579286B79EB}">
      <dgm:prSet/>
      <dgm:spPr/>
      <dgm:t>
        <a:bodyPr/>
        <a:lstStyle/>
        <a:p>
          <a:endParaRPr lang="en-US"/>
        </a:p>
      </dgm:t>
    </dgm:pt>
    <dgm:pt modelId="{BB3972F3-9404-4B4E-896F-594EB9D54F11}">
      <dgm:prSet phldrT="[Text]"/>
      <dgm:spPr/>
      <dgm:t>
        <a:bodyPr/>
        <a:lstStyle/>
        <a:p>
          <a:r>
            <a:rPr lang="en-US" dirty="0" smtClean="0"/>
            <a:t>My Bibliography</a:t>
          </a:r>
          <a:endParaRPr lang="en-US" dirty="0"/>
        </a:p>
      </dgm:t>
    </dgm:pt>
    <dgm:pt modelId="{11179F64-668A-2545-AFD5-39EF1FD287D4}" type="parTrans" cxnId="{345477EA-ECF8-F54D-B542-C870F243B73C}">
      <dgm:prSet/>
      <dgm:spPr/>
      <dgm:t>
        <a:bodyPr/>
        <a:lstStyle/>
        <a:p>
          <a:endParaRPr lang="en-US"/>
        </a:p>
      </dgm:t>
    </dgm:pt>
    <dgm:pt modelId="{B630CBE6-8FB7-1548-9618-63A2F9776C19}" type="sibTrans" cxnId="{345477EA-ECF8-F54D-B542-C870F243B73C}">
      <dgm:prSet/>
      <dgm:spPr/>
      <dgm:t>
        <a:bodyPr/>
        <a:lstStyle/>
        <a:p>
          <a:endParaRPr lang="en-US"/>
        </a:p>
      </dgm:t>
    </dgm:pt>
    <dgm:pt modelId="{154A3246-E189-FD4A-9F83-58FD90609066}">
      <dgm:prSet phldrT="[Text]"/>
      <dgm:spPr/>
      <dgm:t>
        <a:bodyPr/>
        <a:lstStyle/>
        <a:p>
          <a:r>
            <a:rPr lang="en-US" dirty="0" smtClean="0"/>
            <a:t>NIHMS</a:t>
          </a:r>
          <a:endParaRPr lang="en-US" dirty="0"/>
        </a:p>
      </dgm:t>
    </dgm:pt>
    <dgm:pt modelId="{2CFC68CB-EF51-AB41-BD35-3247A4D856E1}" type="parTrans" cxnId="{2A88377E-541B-9A4D-8EF1-DEC3EE0F5506}">
      <dgm:prSet/>
      <dgm:spPr/>
      <dgm:t>
        <a:bodyPr/>
        <a:lstStyle/>
        <a:p>
          <a:endParaRPr lang="en-US"/>
        </a:p>
      </dgm:t>
    </dgm:pt>
    <dgm:pt modelId="{DFB0773D-EE55-954A-B83D-6DBDC545C99C}" type="sibTrans" cxnId="{2A88377E-541B-9A4D-8EF1-DEC3EE0F5506}">
      <dgm:prSet/>
      <dgm:spPr/>
      <dgm:t>
        <a:bodyPr/>
        <a:lstStyle/>
        <a:p>
          <a:endParaRPr lang="en-US"/>
        </a:p>
      </dgm:t>
    </dgm:pt>
    <dgm:pt modelId="{4641A8BC-1EEA-AB41-9038-F8ECE2194ACE}" type="pres">
      <dgm:prSet presAssocID="{786E9344-B77D-4340-986F-3AC2997FF6A7}" presName="cycle" presStyleCnt="0">
        <dgm:presLayoutVars>
          <dgm:chMax val="1"/>
          <dgm:dir/>
          <dgm:animLvl val="ctr"/>
          <dgm:resizeHandles val="exact"/>
        </dgm:presLayoutVars>
      </dgm:prSet>
      <dgm:spPr/>
      <dgm:t>
        <a:bodyPr/>
        <a:lstStyle/>
        <a:p>
          <a:endParaRPr lang="en-US"/>
        </a:p>
      </dgm:t>
    </dgm:pt>
    <dgm:pt modelId="{EFE51E25-C6F6-C044-9C1F-29D39BE109C0}" type="pres">
      <dgm:prSet presAssocID="{5F2A55BE-348E-884B-9DA7-3BB2F845AF53}" presName="centerShape" presStyleLbl="node0" presStyleIdx="0" presStyleCnt="1"/>
      <dgm:spPr/>
      <dgm:t>
        <a:bodyPr/>
        <a:lstStyle/>
        <a:p>
          <a:endParaRPr lang="en-US"/>
        </a:p>
      </dgm:t>
    </dgm:pt>
    <dgm:pt modelId="{C68C4E37-A81F-884E-AE64-57BC8723F918}" type="pres">
      <dgm:prSet presAssocID="{35F928BC-5792-BE4D-9CD3-487C8AC82156}" presName="parTrans" presStyleLbl="bgSibTrans2D1" presStyleIdx="0" presStyleCnt="3"/>
      <dgm:spPr/>
      <dgm:t>
        <a:bodyPr/>
        <a:lstStyle/>
        <a:p>
          <a:endParaRPr lang="en-US"/>
        </a:p>
      </dgm:t>
    </dgm:pt>
    <dgm:pt modelId="{5C27E1DA-4480-5646-9F3F-61A46663A6C7}" type="pres">
      <dgm:prSet presAssocID="{77962E14-BBDD-2641-A21D-929C50A813E2}" presName="node" presStyleLbl="node1" presStyleIdx="0" presStyleCnt="3">
        <dgm:presLayoutVars>
          <dgm:bulletEnabled val="1"/>
        </dgm:presLayoutVars>
      </dgm:prSet>
      <dgm:spPr/>
      <dgm:t>
        <a:bodyPr/>
        <a:lstStyle/>
        <a:p>
          <a:endParaRPr lang="en-US"/>
        </a:p>
      </dgm:t>
    </dgm:pt>
    <dgm:pt modelId="{AB564D8D-056B-C945-B93E-6764908AF9F3}" type="pres">
      <dgm:prSet presAssocID="{11179F64-668A-2545-AFD5-39EF1FD287D4}" presName="parTrans" presStyleLbl="bgSibTrans2D1" presStyleIdx="1" presStyleCnt="3"/>
      <dgm:spPr/>
      <dgm:t>
        <a:bodyPr/>
        <a:lstStyle/>
        <a:p>
          <a:endParaRPr lang="en-US"/>
        </a:p>
      </dgm:t>
    </dgm:pt>
    <dgm:pt modelId="{BE207BE8-8DE9-BC48-8764-AC12BE508A2B}" type="pres">
      <dgm:prSet presAssocID="{BB3972F3-9404-4B4E-896F-594EB9D54F11}" presName="node" presStyleLbl="node1" presStyleIdx="1" presStyleCnt="3">
        <dgm:presLayoutVars>
          <dgm:bulletEnabled val="1"/>
        </dgm:presLayoutVars>
      </dgm:prSet>
      <dgm:spPr/>
      <dgm:t>
        <a:bodyPr/>
        <a:lstStyle/>
        <a:p>
          <a:endParaRPr lang="en-US"/>
        </a:p>
      </dgm:t>
    </dgm:pt>
    <dgm:pt modelId="{78223D13-4B22-5C4D-8D73-A4EA926430FE}" type="pres">
      <dgm:prSet presAssocID="{2CFC68CB-EF51-AB41-BD35-3247A4D856E1}" presName="parTrans" presStyleLbl="bgSibTrans2D1" presStyleIdx="2" presStyleCnt="3"/>
      <dgm:spPr/>
      <dgm:t>
        <a:bodyPr/>
        <a:lstStyle/>
        <a:p>
          <a:endParaRPr lang="en-US"/>
        </a:p>
      </dgm:t>
    </dgm:pt>
    <dgm:pt modelId="{73F4CEF5-BAD3-6D42-9B91-167AA67BF93E}" type="pres">
      <dgm:prSet presAssocID="{154A3246-E189-FD4A-9F83-58FD90609066}" presName="node" presStyleLbl="node1" presStyleIdx="2" presStyleCnt="3">
        <dgm:presLayoutVars>
          <dgm:bulletEnabled val="1"/>
        </dgm:presLayoutVars>
      </dgm:prSet>
      <dgm:spPr/>
      <dgm:t>
        <a:bodyPr/>
        <a:lstStyle/>
        <a:p>
          <a:endParaRPr lang="en-US"/>
        </a:p>
      </dgm:t>
    </dgm:pt>
  </dgm:ptLst>
  <dgm:cxnLst>
    <dgm:cxn modelId="{862B1175-AC46-D748-8BF0-509E1B1FEF46}" type="presOf" srcId="{11179F64-668A-2545-AFD5-39EF1FD287D4}" destId="{AB564D8D-056B-C945-B93E-6764908AF9F3}" srcOrd="0" destOrd="0" presId="urn:microsoft.com/office/officeart/2005/8/layout/radial4"/>
    <dgm:cxn modelId="{345477EA-ECF8-F54D-B542-C870F243B73C}" srcId="{5F2A55BE-348E-884B-9DA7-3BB2F845AF53}" destId="{BB3972F3-9404-4B4E-896F-594EB9D54F11}" srcOrd="1" destOrd="0" parTransId="{11179F64-668A-2545-AFD5-39EF1FD287D4}" sibTransId="{B630CBE6-8FB7-1548-9618-63A2F9776C19}"/>
    <dgm:cxn modelId="{2A88377E-541B-9A4D-8EF1-DEC3EE0F5506}" srcId="{5F2A55BE-348E-884B-9DA7-3BB2F845AF53}" destId="{154A3246-E189-FD4A-9F83-58FD90609066}" srcOrd="2" destOrd="0" parTransId="{2CFC68CB-EF51-AB41-BD35-3247A4D856E1}" sibTransId="{DFB0773D-EE55-954A-B83D-6DBDC545C99C}"/>
    <dgm:cxn modelId="{2A7E227D-F765-4843-B45A-3A527E645E67}" type="presOf" srcId="{35F928BC-5792-BE4D-9CD3-487C8AC82156}" destId="{C68C4E37-A81F-884E-AE64-57BC8723F918}" srcOrd="0" destOrd="0" presId="urn:microsoft.com/office/officeart/2005/8/layout/radial4"/>
    <dgm:cxn modelId="{C8536DD2-8900-BB41-BBFE-E579286B79EB}" srcId="{5F2A55BE-348E-884B-9DA7-3BB2F845AF53}" destId="{77962E14-BBDD-2641-A21D-929C50A813E2}" srcOrd="0" destOrd="0" parTransId="{35F928BC-5792-BE4D-9CD3-487C8AC82156}" sibTransId="{476ACCDB-D583-134A-A084-4F58089DDA35}"/>
    <dgm:cxn modelId="{B4CF4CB4-C2AA-C042-BB36-614B21A74087}" type="presOf" srcId="{5F2A55BE-348E-884B-9DA7-3BB2F845AF53}" destId="{EFE51E25-C6F6-C044-9C1F-29D39BE109C0}" srcOrd="0" destOrd="0" presId="urn:microsoft.com/office/officeart/2005/8/layout/radial4"/>
    <dgm:cxn modelId="{376E54BB-D6E2-5648-8AF9-61BE3057FC65}" type="presOf" srcId="{786E9344-B77D-4340-986F-3AC2997FF6A7}" destId="{4641A8BC-1EEA-AB41-9038-F8ECE2194ACE}" srcOrd="0" destOrd="0" presId="urn:microsoft.com/office/officeart/2005/8/layout/radial4"/>
    <dgm:cxn modelId="{67E346FD-91F3-104A-AB38-2FE63B20DC7F}" srcId="{786E9344-B77D-4340-986F-3AC2997FF6A7}" destId="{5F2A55BE-348E-884B-9DA7-3BB2F845AF53}" srcOrd="0" destOrd="0" parTransId="{AD46DEE8-739D-B443-8278-52A3BDCA1457}" sibTransId="{72EA6C60-C671-4641-AF57-F4915E5E8B74}"/>
    <dgm:cxn modelId="{29367624-2E1D-8549-BAFE-1833E9005927}" type="presOf" srcId="{154A3246-E189-FD4A-9F83-58FD90609066}" destId="{73F4CEF5-BAD3-6D42-9B91-167AA67BF93E}" srcOrd="0" destOrd="0" presId="urn:microsoft.com/office/officeart/2005/8/layout/radial4"/>
    <dgm:cxn modelId="{B0505989-2E35-874E-9571-6FA3E83D5B20}" type="presOf" srcId="{2CFC68CB-EF51-AB41-BD35-3247A4D856E1}" destId="{78223D13-4B22-5C4D-8D73-A4EA926430FE}" srcOrd="0" destOrd="0" presId="urn:microsoft.com/office/officeart/2005/8/layout/radial4"/>
    <dgm:cxn modelId="{30B47976-DED1-7E4A-A8F2-692E31B74CF9}" type="presOf" srcId="{77962E14-BBDD-2641-A21D-929C50A813E2}" destId="{5C27E1DA-4480-5646-9F3F-61A46663A6C7}" srcOrd="0" destOrd="0" presId="urn:microsoft.com/office/officeart/2005/8/layout/radial4"/>
    <dgm:cxn modelId="{E9BD5DAD-666A-594E-8C9E-DEECFE7841F4}" type="presOf" srcId="{BB3972F3-9404-4B4E-896F-594EB9D54F11}" destId="{BE207BE8-8DE9-BC48-8764-AC12BE508A2B}" srcOrd="0" destOrd="0" presId="urn:microsoft.com/office/officeart/2005/8/layout/radial4"/>
    <dgm:cxn modelId="{D01EC942-9A8F-674E-822A-AC592D9FB332}" type="presParOf" srcId="{4641A8BC-1EEA-AB41-9038-F8ECE2194ACE}" destId="{EFE51E25-C6F6-C044-9C1F-29D39BE109C0}" srcOrd="0" destOrd="0" presId="urn:microsoft.com/office/officeart/2005/8/layout/radial4"/>
    <dgm:cxn modelId="{DCC03F1E-6F7F-8A46-83FC-606B5AF9A4BD}" type="presParOf" srcId="{4641A8BC-1EEA-AB41-9038-F8ECE2194ACE}" destId="{C68C4E37-A81F-884E-AE64-57BC8723F918}" srcOrd="1" destOrd="0" presId="urn:microsoft.com/office/officeart/2005/8/layout/radial4"/>
    <dgm:cxn modelId="{07E844AD-7416-514B-966A-C10665BD71F7}" type="presParOf" srcId="{4641A8BC-1EEA-AB41-9038-F8ECE2194ACE}" destId="{5C27E1DA-4480-5646-9F3F-61A46663A6C7}" srcOrd="2" destOrd="0" presId="urn:microsoft.com/office/officeart/2005/8/layout/radial4"/>
    <dgm:cxn modelId="{D4E389DF-F16C-9B4A-9EE1-9D8BBEF69F52}" type="presParOf" srcId="{4641A8BC-1EEA-AB41-9038-F8ECE2194ACE}" destId="{AB564D8D-056B-C945-B93E-6764908AF9F3}" srcOrd="3" destOrd="0" presId="urn:microsoft.com/office/officeart/2005/8/layout/radial4"/>
    <dgm:cxn modelId="{DE0A6684-5494-6747-842A-39098DDC9B73}" type="presParOf" srcId="{4641A8BC-1EEA-AB41-9038-F8ECE2194ACE}" destId="{BE207BE8-8DE9-BC48-8764-AC12BE508A2B}" srcOrd="4" destOrd="0" presId="urn:microsoft.com/office/officeart/2005/8/layout/radial4"/>
    <dgm:cxn modelId="{D39372C6-4C60-594F-B828-C0751F7C91F3}" type="presParOf" srcId="{4641A8BC-1EEA-AB41-9038-F8ECE2194ACE}" destId="{78223D13-4B22-5C4D-8D73-A4EA926430FE}" srcOrd="5" destOrd="0" presId="urn:microsoft.com/office/officeart/2005/8/layout/radial4"/>
    <dgm:cxn modelId="{8B7F9F46-46EB-D340-865A-85C0E151311E}" type="presParOf" srcId="{4641A8BC-1EEA-AB41-9038-F8ECE2194ACE}" destId="{73F4CEF5-BAD3-6D42-9B91-167AA67BF93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63">
              <a:spcBef>
                <a:spcPct val="0"/>
              </a:spcBef>
              <a:buFontTx/>
              <a:buNone/>
              <a:defRPr sz="1200">
                <a:latin typeface="Arial" charset="0"/>
                <a:cs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a:spcBef>
                <a:spcPct val="0"/>
              </a:spcBef>
              <a:buFontTx/>
              <a:buNone/>
              <a:defRPr sz="1200">
                <a:latin typeface="Arial" charset="0"/>
                <a:cs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63">
              <a:spcBef>
                <a:spcPct val="0"/>
              </a:spcBef>
              <a:buFontTx/>
              <a:buNone/>
              <a:defRPr sz="1200">
                <a:latin typeface="Arial" charset="0"/>
                <a:cs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a:spcBef>
                <a:spcPct val="0"/>
              </a:spcBef>
              <a:buFontTx/>
              <a:buNone/>
              <a:defRPr sz="1200">
                <a:latin typeface="Arial" charset="0"/>
                <a:cs typeface="Arial" charset="0"/>
              </a:defRPr>
            </a:lvl1pPr>
          </a:lstStyle>
          <a:p>
            <a:pPr>
              <a:defRPr/>
            </a:pPr>
            <a:fld id="{29E98236-6C8F-4DAF-A7E0-EF83C9EE2F33}" type="slidenum">
              <a:rPr lang="en-US"/>
              <a:pPr>
                <a:defRPr/>
              </a:pPr>
              <a:t>‹#›</a:t>
            </a:fld>
            <a:endParaRPr lang="en-US" dirty="0"/>
          </a:p>
        </p:txBody>
      </p:sp>
    </p:spTree>
    <p:extLst>
      <p:ext uri="{BB962C8B-B14F-4D97-AF65-F5344CB8AC3E}">
        <p14:creationId xmlns:p14="http://schemas.microsoft.com/office/powerpoint/2010/main" val="110238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cs typeface="Arial" charset="0"/>
              </a:defRPr>
            </a:lvl1pPr>
          </a:lstStyle>
          <a:p>
            <a:pPr>
              <a:defRPr/>
            </a:pPr>
            <a:endParaRPr lang="en-US" dirty="0"/>
          </a:p>
        </p:txBody>
      </p:sp>
      <p:sp>
        <p:nvSpPr>
          <p:cNvPr id="3072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cs typeface="Arial"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357188" y="4387850"/>
            <a:ext cx="62960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cs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cs typeface="Arial" charset="0"/>
              </a:defRPr>
            </a:lvl1pPr>
          </a:lstStyle>
          <a:p>
            <a:pPr>
              <a:defRPr/>
            </a:pPr>
            <a:fld id="{7B2F39A5-D343-41F7-9EE5-3AAD5631D088}" type="slidenum">
              <a:rPr lang="en-US"/>
              <a:pPr>
                <a:defRPr/>
              </a:pPr>
              <a:t>‹#›</a:t>
            </a:fld>
            <a:endParaRPr lang="en-US" dirty="0"/>
          </a:p>
        </p:txBody>
      </p:sp>
    </p:spTree>
    <p:extLst>
      <p:ext uri="{BB962C8B-B14F-4D97-AF65-F5344CB8AC3E}">
        <p14:creationId xmlns:p14="http://schemas.microsoft.com/office/powerpoint/2010/main" val="70824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ublicaccess.nih.gov/FAQ.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grants.nih.gov/grants/policy/nihgps_2003/NIHGPS_Part2.ht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A6697B17-0AC1-4CB6-82E1-B1C373F1EE2E}" type="slidenum">
              <a:rPr lang="en-US" sz="1200" smtClean="0"/>
              <a:pPr eaLnBrk="1" hangingPunct="1"/>
              <a:t>1</a:t>
            </a:fld>
            <a:endParaRPr lang="en-US" sz="1200"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800" dirty="0" smtClean="0">
              <a:latin typeface="Arial" pitchFamily="34" charset="0"/>
            </a:endParaRPr>
          </a:p>
        </p:txBody>
      </p:sp>
    </p:spTree>
    <p:extLst>
      <p:ext uri="{BB962C8B-B14F-4D97-AF65-F5344CB8AC3E}">
        <p14:creationId xmlns:p14="http://schemas.microsoft.com/office/powerpoint/2010/main" val="348134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a:p>
            <a:endParaRPr lang="en-US" dirty="0" smtClean="0">
              <a:latin typeface="Arial" pitchFamily="34" charset="0"/>
              <a:ea typeface="ＭＳ Ｐゴシック"/>
              <a:cs typeface="Arial" pitchFamily="34" charset="0"/>
            </a:endParaRPr>
          </a:p>
          <a:p>
            <a:endParaRPr lang="en-US" dirty="0" smtClean="0">
              <a:latin typeface="Arial" pitchFamily="34" charset="0"/>
              <a:ea typeface="ＭＳ Ｐゴシック"/>
              <a:cs typeface="Arial" pitchFamily="34" charset="0"/>
            </a:endParaRPr>
          </a:p>
        </p:txBody>
      </p:sp>
      <p:sp>
        <p:nvSpPr>
          <p:cNvPr id="107524" name="Slide Number Placeholder 3"/>
          <p:cNvSpPr>
            <a:spLocks noGrp="1"/>
          </p:cNvSpPr>
          <p:nvPr>
            <p:ph type="sldNum" sz="quarter" idx="5"/>
          </p:nvPr>
        </p:nvSpPr>
        <p:spPr>
          <a:noFill/>
        </p:spPr>
        <p:txBody>
          <a:bodyPr/>
          <a:lstStyle/>
          <a:p>
            <a:fld id="{7F620A69-E5BA-47AE-B31A-924E808E0544}" type="slidenum">
              <a:rPr lang="en-US" smtClean="0">
                <a:solidFill>
                  <a:prstClr val="black"/>
                </a:solidFill>
              </a:rPr>
              <a:pPr/>
              <a:t>10</a:t>
            </a:fld>
            <a:endParaRPr lang="en-US" dirty="0" smtClean="0">
              <a:solidFill>
                <a:prstClr val="black"/>
              </a:solidFill>
            </a:endParaRPr>
          </a:p>
        </p:txBody>
      </p:sp>
    </p:spTree>
    <p:extLst>
      <p:ext uri="{BB962C8B-B14F-4D97-AF65-F5344CB8AC3E}">
        <p14:creationId xmlns:p14="http://schemas.microsoft.com/office/powerpoint/2010/main" val="303053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http://publicaccess.nih.gov/submit_process_journals.htm#journals</a:t>
            </a:r>
          </a:p>
        </p:txBody>
      </p:sp>
      <p:sp>
        <p:nvSpPr>
          <p:cNvPr id="111620" name="Slide Number Placeholder 3"/>
          <p:cNvSpPr>
            <a:spLocks noGrp="1"/>
          </p:cNvSpPr>
          <p:nvPr>
            <p:ph type="sldNum" sz="quarter" idx="5"/>
          </p:nvPr>
        </p:nvSpPr>
        <p:spPr>
          <a:noFill/>
        </p:spPr>
        <p:txBody>
          <a:bodyPr/>
          <a:lstStyle/>
          <a:p>
            <a:fld id="{C486F4D2-0A3F-425A-AFAB-2F48B9E4BD86}" type="slidenum">
              <a:rPr lang="en-US" smtClean="0">
                <a:solidFill>
                  <a:prstClr val="black"/>
                </a:solidFill>
              </a:rPr>
              <a:pPr/>
              <a:t>11</a:t>
            </a:fld>
            <a:endParaRPr lang="en-US" dirty="0" smtClean="0">
              <a:solidFill>
                <a:prstClr val="black"/>
              </a:solidFill>
            </a:endParaRPr>
          </a:p>
        </p:txBody>
      </p:sp>
    </p:spTree>
    <p:extLst>
      <p:ext uri="{BB962C8B-B14F-4D97-AF65-F5344CB8AC3E}">
        <p14:creationId xmlns:p14="http://schemas.microsoft.com/office/powerpoint/2010/main" val="76323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12</a:t>
            </a:fld>
            <a:endParaRPr lang="en-US" dirty="0"/>
          </a:p>
        </p:txBody>
      </p:sp>
    </p:spTree>
    <p:extLst>
      <p:ext uri="{BB962C8B-B14F-4D97-AF65-F5344CB8AC3E}">
        <p14:creationId xmlns:p14="http://schemas.microsoft.com/office/powerpoint/2010/main" val="100553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13</a:t>
            </a:fld>
            <a:endParaRPr lang="en-US" sz="1200" dirty="0" smtClean="0"/>
          </a:p>
        </p:txBody>
      </p:sp>
    </p:spTree>
    <p:extLst>
      <p:ext uri="{BB962C8B-B14F-4D97-AF65-F5344CB8AC3E}">
        <p14:creationId xmlns:p14="http://schemas.microsoft.com/office/powerpoint/2010/main" val="164667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21</a:t>
            </a:fld>
            <a:endParaRPr lang="en-US" sz="1200" dirty="0" smtClean="0"/>
          </a:p>
        </p:txBody>
      </p:sp>
    </p:spTree>
    <p:extLst>
      <p:ext uri="{BB962C8B-B14F-4D97-AF65-F5344CB8AC3E}">
        <p14:creationId xmlns:p14="http://schemas.microsoft.com/office/powerpoint/2010/main" val="1286022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If a PMCID is not yet available, include the NIH Manuscript Submission system reference number (NIHMS ID) instead.</a:t>
            </a:r>
          </a:p>
          <a:p>
            <a:pPr eaLnBrk="1" hangingPunct="1"/>
            <a:endParaRPr lang="en-US" dirty="0" smtClean="0">
              <a:latin typeface="Arial" pitchFamily="34" charset="0"/>
            </a:endParaRPr>
          </a:p>
          <a:p>
            <a:pPr eaLnBrk="1" hangingPunct="1"/>
            <a:r>
              <a:rPr lang="en-US" dirty="0" smtClean="0">
                <a:latin typeface="Arial" pitchFamily="34" charset="0"/>
              </a:rPr>
              <a:t>Please use the PMC prefix in front of a PubMed Central reference number</a:t>
            </a:r>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22</a:t>
            </a:fld>
            <a:endParaRPr lang="en-US" dirty="0"/>
          </a:p>
        </p:txBody>
      </p:sp>
    </p:spTree>
    <p:extLst>
      <p:ext uri="{BB962C8B-B14F-4D97-AF65-F5344CB8AC3E}">
        <p14:creationId xmlns:p14="http://schemas.microsoft.com/office/powerpoint/2010/main" val="2083839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803699E-C6BD-4CF4-9772-D7B8B2A2E6CE}" type="slidenum">
              <a:rPr lang="en-US" sz="1200"/>
              <a:pPr algn="r" eaLnBrk="1" hangingPunct="1">
                <a:spcBef>
                  <a:spcPct val="0"/>
                </a:spcBef>
              </a:pPr>
              <a:t>23</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See http://publicaccess.nih.gov/citation_methods.htm for more information</a:t>
            </a:r>
          </a:p>
          <a:p>
            <a:pPr eaLnBrk="1" hangingPunct="1"/>
            <a:endParaRPr lang="en-US" smtClean="0">
              <a:latin typeface="Arial" pitchFamily="34" charset="0"/>
            </a:endParaRPr>
          </a:p>
          <a:p>
            <a:pPr eaLnBrk="1" hangingPunct="1"/>
            <a:r>
              <a:rPr lang="en-US" smtClean="0">
                <a:latin typeface="Arial" pitchFamily="34" charset="0"/>
              </a:rPr>
              <a:t>Updated for SF424 Compliance 11/26/08</a:t>
            </a:r>
          </a:p>
          <a:p>
            <a:pPr eaLnBrk="1" hangingPunct="1"/>
            <a:r>
              <a:rPr lang="en-US" smtClean="0">
                <a:latin typeface="Arial" pitchFamily="34" charset="0"/>
              </a:rPr>
              <a:t>Website updated 3/19/09</a:t>
            </a:r>
          </a:p>
          <a:p>
            <a:pPr eaLnBrk="1" hangingPunct="1"/>
            <a:r>
              <a:rPr lang="en-US" smtClean="0">
                <a:latin typeface="Arial" pitchFamily="34" charset="0"/>
              </a:rPr>
              <a:t>Updated 9/4/09 to reflect NOT-OD-09-136, Clarification on the Use of an NIHMSID to Indicate Compliance with the NIH Public Access Policy </a:t>
            </a:r>
          </a:p>
        </p:txBody>
      </p:sp>
    </p:spTree>
    <p:extLst>
      <p:ext uri="{BB962C8B-B14F-4D97-AF65-F5344CB8AC3E}">
        <p14:creationId xmlns:p14="http://schemas.microsoft.com/office/powerpoint/2010/main" val="165280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24</a:t>
            </a:fld>
            <a:endParaRPr lang="en-US" sz="1200" dirty="0" smtClean="0"/>
          </a:p>
        </p:txBody>
      </p:sp>
    </p:spTree>
    <p:extLst>
      <p:ext uri="{BB962C8B-B14F-4D97-AF65-F5344CB8AC3E}">
        <p14:creationId xmlns:p14="http://schemas.microsoft.com/office/powerpoint/2010/main" val="123998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25</a:t>
            </a:fld>
            <a:endParaRPr lang="en-US" dirty="0"/>
          </a:p>
        </p:txBody>
      </p:sp>
    </p:spTree>
    <p:extLst>
      <p:ext uri="{BB962C8B-B14F-4D97-AF65-F5344CB8AC3E}">
        <p14:creationId xmlns:p14="http://schemas.microsoft.com/office/powerpoint/2010/main" val="273392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26</a:t>
            </a:fld>
            <a:endParaRPr lang="en-US" dirty="0"/>
          </a:p>
        </p:txBody>
      </p:sp>
    </p:spTree>
    <p:extLst>
      <p:ext uri="{BB962C8B-B14F-4D97-AF65-F5344CB8AC3E}">
        <p14:creationId xmlns:p14="http://schemas.microsoft.com/office/powerpoint/2010/main" val="258315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831DDFA-B8A2-4B5E-8638-E183669EB4BE}" type="slidenum">
              <a:rPr lang="en-US" sz="1200" smtClean="0"/>
              <a:pPr eaLnBrk="1" hangingPunct="1"/>
              <a:t>2</a:t>
            </a:fld>
            <a:endParaRPr lang="en-US" sz="1200"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21684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BEDB6-EB92-4D2A-8E1B-7623F9BCB48D}" type="slidenum">
              <a:rPr lang="en-US" smtClean="0"/>
              <a:pPr/>
              <a:t>27</a:t>
            </a:fld>
            <a:endParaRPr lang="en-US" dirty="0"/>
          </a:p>
        </p:txBody>
      </p:sp>
    </p:spTree>
    <p:extLst>
      <p:ext uri="{BB962C8B-B14F-4D97-AF65-F5344CB8AC3E}">
        <p14:creationId xmlns:p14="http://schemas.microsoft.com/office/powerpoint/2010/main" val="663709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28</a:t>
            </a:fld>
            <a:endParaRPr lang="en-US" dirty="0"/>
          </a:p>
        </p:txBody>
      </p:sp>
    </p:spTree>
    <p:extLst>
      <p:ext uri="{BB962C8B-B14F-4D97-AF65-F5344CB8AC3E}">
        <p14:creationId xmlns:p14="http://schemas.microsoft.com/office/powerpoint/2010/main" val="76408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29</a:t>
            </a:fld>
            <a:endParaRPr lang="en-US" dirty="0"/>
          </a:p>
        </p:txBody>
      </p:sp>
    </p:spTree>
    <p:extLst>
      <p:ext uri="{BB962C8B-B14F-4D97-AF65-F5344CB8AC3E}">
        <p14:creationId xmlns:p14="http://schemas.microsoft.com/office/powerpoint/2010/main" val="159162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30</a:t>
            </a:fld>
            <a:endParaRPr lang="en-US" dirty="0"/>
          </a:p>
        </p:txBody>
      </p:sp>
    </p:spTree>
    <p:extLst>
      <p:ext uri="{BB962C8B-B14F-4D97-AF65-F5344CB8AC3E}">
        <p14:creationId xmlns:p14="http://schemas.microsoft.com/office/powerpoint/2010/main" val="245184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31</a:t>
            </a:fld>
            <a:endParaRPr lang="en-US" dirty="0"/>
          </a:p>
        </p:txBody>
      </p:sp>
    </p:spTree>
    <p:extLst>
      <p:ext uri="{BB962C8B-B14F-4D97-AF65-F5344CB8AC3E}">
        <p14:creationId xmlns:p14="http://schemas.microsoft.com/office/powerpoint/2010/main" val="318095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32</a:t>
            </a:fld>
            <a:endParaRPr lang="en-US" dirty="0"/>
          </a:p>
        </p:txBody>
      </p:sp>
    </p:spTree>
    <p:extLst>
      <p:ext uri="{BB962C8B-B14F-4D97-AF65-F5344CB8AC3E}">
        <p14:creationId xmlns:p14="http://schemas.microsoft.com/office/powerpoint/2010/main" val="559947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33</a:t>
            </a:fld>
            <a:endParaRPr lang="en-US" dirty="0"/>
          </a:p>
        </p:txBody>
      </p:sp>
    </p:spTree>
    <p:extLst>
      <p:ext uri="{BB962C8B-B14F-4D97-AF65-F5344CB8AC3E}">
        <p14:creationId xmlns:p14="http://schemas.microsoft.com/office/powerpoint/2010/main" val="609980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34</a:t>
            </a:fld>
            <a:endParaRPr lang="en-US" dirty="0"/>
          </a:p>
        </p:txBody>
      </p:sp>
    </p:spTree>
    <p:extLst>
      <p:ext uri="{BB962C8B-B14F-4D97-AF65-F5344CB8AC3E}">
        <p14:creationId xmlns:p14="http://schemas.microsoft.com/office/powerpoint/2010/main" val="365779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35</a:t>
            </a:fld>
            <a:endParaRPr lang="en-US" dirty="0"/>
          </a:p>
        </p:txBody>
      </p:sp>
    </p:spTree>
    <p:extLst>
      <p:ext uri="{BB962C8B-B14F-4D97-AF65-F5344CB8AC3E}">
        <p14:creationId xmlns:p14="http://schemas.microsoft.com/office/powerpoint/2010/main" val="275861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36</a:t>
            </a:fld>
            <a:endParaRPr lang="en-US" dirty="0"/>
          </a:p>
        </p:txBody>
      </p:sp>
    </p:spTree>
    <p:extLst>
      <p:ext uri="{BB962C8B-B14F-4D97-AF65-F5344CB8AC3E}">
        <p14:creationId xmlns:p14="http://schemas.microsoft.com/office/powerpoint/2010/main" val="32033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E7066690-9ABE-4D07-AC17-4F25C4A392C3}" type="slidenum">
              <a:rPr lang="en-US" sz="1200" smtClean="0"/>
              <a:pPr eaLnBrk="1" hangingPunct="1"/>
              <a:t>3</a:t>
            </a:fld>
            <a:endParaRPr lang="en-US" sz="1200" dirty="0" smtClean="0"/>
          </a:p>
        </p:txBody>
      </p:sp>
    </p:spTree>
    <p:extLst>
      <p:ext uri="{BB962C8B-B14F-4D97-AF65-F5344CB8AC3E}">
        <p14:creationId xmlns:p14="http://schemas.microsoft.com/office/powerpoint/2010/main" val="1460097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37</a:t>
            </a:fld>
            <a:endParaRPr lang="en-US" dirty="0"/>
          </a:p>
        </p:txBody>
      </p:sp>
    </p:spTree>
    <p:extLst>
      <p:ext uri="{BB962C8B-B14F-4D97-AF65-F5344CB8AC3E}">
        <p14:creationId xmlns:p14="http://schemas.microsoft.com/office/powerpoint/2010/main" val="4166082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38</a:t>
            </a:fld>
            <a:endParaRPr lang="en-US" dirty="0"/>
          </a:p>
        </p:txBody>
      </p:sp>
    </p:spTree>
    <p:extLst>
      <p:ext uri="{BB962C8B-B14F-4D97-AF65-F5344CB8AC3E}">
        <p14:creationId xmlns:p14="http://schemas.microsoft.com/office/powerpoint/2010/main" val="399002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slide is drawn from early test data, and labeled the</a:t>
            </a:r>
            <a:r>
              <a:rPr lang="en-US" baseline="0" dirty="0" smtClean="0"/>
              <a:t> first citation as non-compliant, when it should be N/A because it was published in 2006. However, to make it clear how an Non-Compliant paper will display, I changed the publication year on the slide to 2010.</a:t>
            </a:r>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39</a:t>
            </a:fld>
            <a:endParaRPr lang="en-US" dirty="0"/>
          </a:p>
        </p:txBody>
      </p:sp>
    </p:spTree>
    <p:extLst>
      <p:ext uri="{BB962C8B-B14F-4D97-AF65-F5344CB8AC3E}">
        <p14:creationId xmlns:p14="http://schemas.microsoft.com/office/powerpoint/2010/main" val="3032223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40</a:t>
            </a:fld>
            <a:endParaRPr lang="en-US" dirty="0"/>
          </a:p>
        </p:txBody>
      </p:sp>
    </p:spTree>
    <p:extLst>
      <p:ext uri="{BB962C8B-B14F-4D97-AF65-F5344CB8AC3E}">
        <p14:creationId xmlns:p14="http://schemas.microsoft.com/office/powerpoint/2010/main" val="2375754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31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D9B5067-454F-4EA4-BFB2-6C1911B9E036}" type="slidenum">
              <a:rPr lang="en-US" sz="1200" smtClean="0"/>
              <a:pPr eaLnBrk="1" hangingPunct="1"/>
              <a:t>41</a:t>
            </a:fld>
            <a:endParaRPr lang="en-US" sz="1200" dirty="0" smtClean="0"/>
          </a:p>
        </p:txBody>
      </p:sp>
    </p:spTree>
    <p:extLst>
      <p:ext uri="{BB962C8B-B14F-4D97-AF65-F5344CB8AC3E}">
        <p14:creationId xmlns:p14="http://schemas.microsoft.com/office/powerpoint/2010/main" val="3868892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42</a:t>
            </a:fld>
            <a:endParaRPr lang="en-US" dirty="0"/>
          </a:p>
        </p:txBody>
      </p:sp>
    </p:spTree>
    <p:extLst>
      <p:ext uri="{BB962C8B-B14F-4D97-AF65-F5344CB8AC3E}">
        <p14:creationId xmlns:p14="http://schemas.microsoft.com/office/powerpoint/2010/main" val="1840686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43</a:t>
            </a:fld>
            <a:endParaRPr lang="en-US" dirty="0"/>
          </a:p>
        </p:txBody>
      </p:sp>
    </p:spTree>
    <p:extLst>
      <p:ext uri="{BB962C8B-B14F-4D97-AF65-F5344CB8AC3E}">
        <p14:creationId xmlns:p14="http://schemas.microsoft.com/office/powerpoint/2010/main" val="64982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ndParaRPr>
          </a:p>
        </p:txBody>
      </p:sp>
      <p:sp>
        <p:nvSpPr>
          <p:cNvPr id="91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C8BBF4C-CDF6-4C73-B5A4-8E2D8BE65639}" type="slidenum">
              <a:rPr lang="en-US" sz="1200" smtClean="0"/>
              <a:pPr eaLnBrk="1" hangingPunct="1"/>
              <a:t>44</a:t>
            </a:fld>
            <a:endParaRPr lang="en-US" sz="1200" dirty="0" smtClean="0"/>
          </a:p>
        </p:txBody>
      </p:sp>
      <p:sp>
        <p:nvSpPr>
          <p:cNvPr id="91141" name="Footer Placeholder 4"/>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endParaRPr lang="en-US" sz="1200" dirty="0" smtClean="0"/>
          </a:p>
        </p:txBody>
      </p:sp>
    </p:spTree>
    <p:extLst>
      <p:ext uri="{BB962C8B-B14F-4D97-AF65-F5344CB8AC3E}">
        <p14:creationId xmlns:p14="http://schemas.microsoft.com/office/powerpoint/2010/main" val="2837573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A1517-4028-41CB-A7D9-B5FF17CFE202}" type="slidenum">
              <a:rPr lang="en-US" smtClean="0"/>
              <a:t>45</a:t>
            </a:fld>
            <a:endParaRPr lang="en-US"/>
          </a:p>
        </p:txBody>
      </p:sp>
    </p:spTree>
    <p:extLst>
      <p:ext uri="{BB962C8B-B14F-4D97-AF65-F5344CB8AC3E}">
        <p14:creationId xmlns:p14="http://schemas.microsoft.com/office/powerpoint/2010/main" val="3110203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46</a:t>
            </a:fld>
            <a:endParaRPr lang="en-US" sz="1200" dirty="0" smtClean="0"/>
          </a:p>
        </p:txBody>
      </p:sp>
    </p:spTree>
    <p:extLst>
      <p:ext uri="{BB962C8B-B14F-4D97-AF65-F5344CB8AC3E}">
        <p14:creationId xmlns:p14="http://schemas.microsoft.com/office/powerpoint/2010/main" val="403131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9EFB5C37-3314-4477-8E48-292A69EA1336}" type="slidenum">
              <a:rPr lang="en-US" sz="1200" smtClean="0"/>
              <a:pPr eaLnBrk="1" hangingPunct="1"/>
              <a:t>4</a:t>
            </a:fld>
            <a:endParaRPr lang="en-US" sz="1200" dirty="0" smtClean="0"/>
          </a:p>
        </p:txBody>
      </p:sp>
      <p:sp>
        <p:nvSpPr>
          <p:cNvPr id="7987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2D587179-F4A2-4BDD-9EAA-1B939C974308}" type="slidenum">
              <a:rPr lang="en-US" sz="1200"/>
              <a:pPr algn="r" eaLnBrk="1" hangingPunct="1">
                <a:spcBef>
                  <a:spcPct val="0"/>
                </a:spcBef>
                <a:buFontTx/>
                <a:buNone/>
              </a:pPr>
              <a:t>4</a:t>
            </a:fld>
            <a:endParaRPr lang="en-US" sz="1200" dirty="0"/>
          </a:p>
        </p:txBody>
      </p:sp>
      <p:sp>
        <p:nvSpPr>
          <p:cNvPr id="79876" name="Rectangle 2"/>
          <p:cNvSpPr>
            <a:spLocks noGrp="1" noRot="1" noChangeAspect="1" noChangeArrowheads="1" noTextEdit="1"/>
          </p:cNvSpPr>
          <p:nvPr>
            <p:ph type="sldImg"/>
          </p:nvPr>
        </p:nvSpPr>
        <p:spPr>
          <a:xfrm>
            <a:off x="1196975" y="692150"/>
            <a:ext cx="4621213" cy="3465513"/>
          </a:xfrm>
          <a:ln/>
        </p:spPr>
      </p:sp>
      <p:sp>
        <p:nvSpPr>
          <p:cNvPr id="79877" name="Rectangle 3"/>
          <p:cNvSpPr>
            <a:spLocks noGrp="1" noChangeArrowheads="1"/>
          </p:cNvSpPr>
          <p:nvPr>
            <p:ph type="body" idx="1"/>
          </p:nvPr>
        </p:nvSpPr>
        <p:spPr>
          <a:xfrm>
            <a:off x="355600" y="4387850"/>
            <a:ext cx="6299200" cy="4156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NIH must implement this policy because it is the law. </a:t>
            </a:r>
          </a:p>
          <a:p>
            <a:pPr eaLnBrk="1" hangingPunct="1"/>
            <a:endParaRPr lang="en-US" dirty="0" smtClean="0">
              <a:latin typeface="Arial" pitchFamily="34" charset="0"/>
            </a:endParaRPr>
          </a:p>
          <a:p>
            <a:pPr eaLnBrk="1" hangingPunct="1"/>
            <a:r>
              <a:rPr lang="en-US" dirty="0" smtClean="0">
                <a:latin typeface="Arial" pitchFamily="34" charset="0"/>
              </a:rPr>
              <a:t>Making published research funded by NIH publicly available is an important opportunity to advance science and improve human health. </a:t>
            </a:r>
          </a:p>
          <a:p>
            <a:pPr eaLnBrk="1" hangingPunct="1"/>
            <a:endParaRPr lang="en-US" dirty="0" smtClean="0">
              <a:latin typeface="Arial" pitchFamily="34" charset="0"/>
            </a:endParaRPr>
          </a:p>
          <a:p>
            <a:pPr eaLnBrk="1" hangingPunct="1"/>
            <a:r>
              <a:rPr lang="en-US" dirty="0" smtClean="0">
                <a:latin typeface="Arial" pitchFamily="34" charset="0"/>
              </a:rPr>
              <a:t>What to submit?  Final, peer-reviewed manuscripts</a:t>
            </a:r>
          </a:p>
          <a:p>
            <a:pPr eaLnBrk="1" hangingPunct="1"/>
            <a:r>
              <a:rPr lang="en-US" dirty="0" smtClean="0">
                <a:latin typeface="Arial" pitchFamily="34" charset="0"/>
              </a:rPr>
              <a:t>When to submit?  Upon acceptance for publication</a:t>
            </a:r>
          </a:p>
          <a:p>
            <a:pPr eaLnBrk="1" hangingPunct="1"/>
            <a:r>
              <a:rPr lang="en-US" dirty="0" smtClean="0">
                <a:latin typeface="Arial" pitchFamily="34" charset="0"/>
              </a:rPr>
              <a:t>When to make public?  No later than 12 months after the official date of publication</a:t>
            </a:r>
          </a:p>
          <a:p>
            <a:pPr eaLnBrk="1" hangingPunct="1"/>
            <a:r>
              <a:rPr lang="en-US" dirty="0" smtClean="0">
                <a:latin typeface="Arial" pitchFamily="34" charset="0"/>
              </a:rPr>
              <a:t>Where to make public?  The National Library of Medicine’s Pubmed Central</a:t>
            </a:r>
          </a:p>
          <a:p>
            <a:pPr eaLnBrk="1" hangingPunct="1"/>
            <a:endParaRPr lang="en-US" dirty="0" smtClean="0">
              <a:latin typeface="Arial" pitchFamily="34" charset="0"/>
            </a:endParaRPr>
          </a:p>
          <a:p>
            <a:pPr eaLnBrk="1" hangingPunct="1"/>
            <a:r>
              <a:rPr lang="en-US" dirty="0" smtClean="0">
                <a:latin typeface="Arial" pitchFamily="34" charset="0"/>
              </a:rPr>
              <a:t>Speakers notes Revised 9/29/08</a:t>
            </a:r>
          </a:p>
          <a:p>
            <a:pPr eaLnBrk="1" hangingPunct="1"/>
            <a:r>
              <a:rPr lang="en-US" dirty="0" smtClean="0">
                <a:latin typeface="Arial" pitchFamily="34" charset="0"/>
              </a:rPr>
              <a:t>3/9/09- updated with new guide notice</a:t>
            </a:r>
          </a:p>
          <a:p>
            <a:pPr eaLnBrk="1" hangingPunct="1"/>
            <a:endParaRPr lang="en-US" dirty="0" smtClean="0">
              <a:latin typeface="Arial" pitchFamily="34" charset="0"/>
            </a:endParaRPr>
          </a:p>
        </p:txBody>
      </p:sp>
    </p:spTree>
    <p:extLst>
      <p:ext uri="{BB962C8B-B14F-4D97-AF65-F5344CB8AC3E}">
        <p14:creationId xmlns:p14="http://schemas.microsoft.com/office/powerpoint/2010/main" val="71378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47</a:t>
            </a:fld>
            <a:endParaRPr lang="en-US" dirty="0"/>
          </a:p>
        </p:txBody>
      </p:sp>
    </p:spTree>
    <p:extLst>
      <p:ext uri="{BB962C8B-B14F-4D97-AF65-F5344CB8AC3E}">
        <p14:creationId xmlns:p14="http://schemas.microsoft.com/office/powerpoint/2010/main" val="3464264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48</a:t>
            </a:fld>
            <a:endParaRPr lang="en-US" dirty="0"/>
          </a:p>
        </p:txBody>
      </p:sp>
    </p:spTree>
    <p:extLst>
      <p:ext uri="{BB962C8B-B14F-4D97-AF65-F5344CB8AC3E}">
        <p14:creationId xmlns:p14="http://schemas.microsoft.com/office/powerpoint/2010/main" val="3086117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DDDCB1-8211-4EEB-9240-45CFAE792CC7}" type="slidenum">
              <a:rPr lang="en-US" smtClean="0"/>
              <a:t>49</a:t>
            </a:fld>
            <a:endParaRPr lang="en-US"/>
          </a:p>
        </p:txBody>
      </p:sp>
    </p:spTree>
    <p:extLst>
      <p:ext uri="{BB962C8B-B14F-4D97-AF65-F5344CB8AC3E}">
        <p14:creationId xmlns:p14="http://schemas.microsoft.com/office/powerpoint/2010/main" val="2103678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50</a:t>
            </a:fld>
            <a:endParaRPr lang="en-US" sz="1200" dirty="0" smtClean="0"/>
          </a:p>
        </p:txBody>
      </p:sp>
    </p:spTree>
    <p:extLst>
      <p:ext uri="{BB962C8B-B14F-4D97-AF65-F5344CB8AC3E}">
        <p14:creationId xmlns:p14="http://schemas.microsoft.com/office/powerpoint/2010/main" val="641048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51</a:t>
            </a:fld>
            <a:endParaRPr lang="en-US" sz="1200" dirty="0" smtClean="0"/>
          </a:p>
        </p:txBody>
      </p:sp>
    </p:spTree>
    <p:extLst>
      <p:ext uri="{BB962C8B-B14F-4D97-AF65-F5344CB8AC3E}">
        <p14:creationId xmlns:p14="http://schemas.microsoft.com/office/powerpoint/2010/main" val="2041627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20836" name="Slide Number Placeholder 3"/>
          <p:cNvSpPr>
            <a:spLocks noGrp="1"/>
          </p:cNvSpPr>
          <p:nvPr>
            <p:ph type="sldNum" sz="quarter" idx="5"/>
          </p:nvPr>
        </p:nvSpPr>
        <p:spPr>
          <a:noFill/>
        </p:spPr>
        <p:txBody>
          <a:bodyPr/>
          <a:lstStyle/>
          <a:p>
            <a:fld id="{2898686F-45A7-4C1E-8772-72FFF5B64B55}" type="slidenum">
              <a:rPr lang="en-US" smtClean="0">
                <a:ea typeface="ＭＳ Ｐゴシック"/>
                <a:cs typeface="ＭＳ Ｐゴシック"/>
              </a:rPr>
              <a:pPr/>
              <a:t>52</a:t>
            </a:fld>
            <a:endParaRPr lang="en-US" dirty="0" smtClean="0">
              <a:ea typeface="ＭＳ Ｐゴシック"/>
              <a:cs typeface="ＭＳ Ｐゴシック"/>
            </a:endParaRPr>
          </a:p>
        </p:txBody>
      </p:sp>
    </p:spTree>
    <p:extLst>
      <p:ext uri="{BB962C8B-B14F-4D97-AF65-F5344CB8AC3E}">
        <p14:creationId xmlns:p14="http://schemas.microsoft.com/office/powerpoint/2010/main" val="2865034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PubMed Central is a free digital archive of biomedical and life sciences journal literature at the U.S. National Institutes of Health (NIH), developed and managed by NIH's National Center for Biotechnology Information (NCBI) in the National Library of Medicine (NLM). </a:t>
            </a:r>
          </a:p>
          <a:p>
            <a:endParaRPr lang="en-US" dirty="0" smtClean="0">
              <a:latin typeface="Arial" pitchFamily="34" charset="0"/>
              <a:ea typeface="ＭＳ Ｐゴシック"/>
              <a:cs typeface="Arial" pitchFamily="34" charset="0"/>
            </a:endParaRPr>
          </a:p>
          <a:p>
            <a:endParaRPr lang="en-US" dirty="0" smtClean="0">
              <a:latin typeface="Arial" pitchFamily="34" charset="0"/>
              <a:ea typeface="ＭＳ Ｐゴシック"/>
              <a:cs typeface="Arial" pitchFamily="34" charset="0"/>
            </a:endParaRPr>
          </a:p>
          <a:p>
            <a:r>
              <a:rPr lang="en-US" dirty="0" smtClean="0">
                <a:latin typeface="Arial" pitchFamily="34" charset="0"/>
                <a:ea typeface="ＭＳ Ｐゴシック"/>
                <a:cs typeface="Arial" pitchFamily="34" charset="0"/>
              </a:rPr>
              <a:t>PubMed Central homepage with links to PMC information and resources, including search. </a:t>
            </a:r>
          </a:p>
          <a:p>
            <a:endParaRPr lang="en-US" dirty="0" smtClean="0">
              <a:latin typeface="Arial" pitchFamily="34" charset="0"/>
              <a:ea typeface="ＭＳ Ｐゴシック"/>
              <a:cs typeface="Arial" pitchFamily="34" charset="0"/>
            </a:endParaRPr>
          </a:p>
        </p:txBody>
      </p:sp>
      <p:sp>
        <p:nvSpPr>
          <p:cNvPr id="126980" name="Slide Number Placeholder 3"/>
          <p:cNvSpPr>
            <a:spLocks noGrp="1"/>
          </p:cNvSpPr>
          <p:nvPr>
            <p:ph type="sldNum" sz="quarter" idx="5"/>
          </p:nvPr>
        </p:nvSpPr>
        <p:spPr>
          <a:noFill/>
        </p:spPr>
        <p:txBody>
          <a:bodyPr/>
          <a:lstStyle/>
          <a:p>
            <a:fld id="{B550C64C-6072-4292-B78D-76108B97E074}" type="slidenum">
              <a:rPr lang="en-US" smtClean="0">
                <a:solidFill>
                  <a:prstClr val="black"/>
                </a:solidFill>
              </a:rPr>
              <a:pPr/>
              <a:t>53</a:t>
            </a:fld>
            <a:endParaRPr lang="en-US" dirty="0" smtClean="0">
              <a:solidFill>
                <a:prstClr val="black"/>
              </a:solidFill>
            </a:endParaRPr>
          </a:p>
        </p:txBody>
      </p:sp>
    </p:spTree>
    <p:extLst>
      <p:ext uri="{BB962C8B-B14F-4D97-AF65-F5344CB8AC3E}">
        <p14:creationId xmlns:p14="http://schemas.microsoft.com/office/powerpoint/2010/main" val="4239494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30052" name="Slide Number Placeholder 3"/>
          <p:cNvSpPr>
            <a:spLocks noGrp="1"/>
          </p:cNvSpPr>
          <p:nvPr>
            <p:ph type="sldNum" sz="quarter" idx="5"/>
          </p:nvPr>
        </p:nvSpPr>
        <p:spPr>
          <a:noFill/>
        </p:spPr>
        <p:txBody>
          <a:bodyPr/>
          <a:lstStyle/>
          <a:p>
            <a:fld id="{C2EAD289-CCAB-4EA2-A622-59497F588303}" type="slidenum">
              <a:rPr lang="en-US" smtClean="0">
                <a:solidFill>
                  <a:prstClr val="black"/>
                </a:solidFill>
              </a:rPr>
              <a:pPr/>
              <a:t>54</a:t>
            </a:fld>
            <a:endParaRPr lang="en-US" dirty="0" smtClean="0">
              <a:solidFill>
                <a:prstClr val="black"/>
              </a:solidFill>
            </a:endParaRPr>
          </a:p>
        </p:txBody>
      </p:sp>
    </p:spTree>
    <p:extLst>
      <p:ext uri="{BB962C8B-B14F-4D97-AF65-F5344CB8AC3E}">
        <p14:creationId xmlns:p14="http://schemas.microsoft.com/office/powerpoint/2010/main" val="1193058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124932" name="Slide Number Placeholder 3"/>
          <p:cNvSpPr>
            <a:spLocks noGrp="1"/>
          </p:cNvSpPr>
          <p:nvPr>
            <p:ph type="sldNum" sz="quarter" idx="5"/>
          </p:nvPr>
        </p:nvSpPr>
        <p:spPr>
          <a:noFill/>
        </p:spPr>
        <p:txBody>
          <a:bodyPr/>
          <a:lstStyle/>
          <a:p>
            <a:fld id="{D52E21EA-AABE-498D-9BAD-F5B57D82B614}" type="slidenum">
              <a:rPr lang="en-US" smtClean="0">
                <a:solidFill>
                  <a:prstClr val="black"/>
                </a:solidFill>
              </a:rPr>
              <a:pPr/>
              <a:t>57</a:t>
            </a:fld>
            <a:endParaRPr lang="en-US" dirty="0" smtClean="0">
              <a:solidFill>
                <a:prstClr val="black"/>
              </a:solidFill>
            </a:endParaRPr>
          </a:p>
        </p:txBody>
      </p:sp>
    </p:spTree>
    <p:extLst>
      <p:ext uri="{BB962C8B-B14F-4D97-AF65-F5344CB8AC3E}">
        <p14:creationId xmlns:p14="http://schemas.microsoft.com/office/powerpoint/2010/main" val="4188579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Arial" pitchFamily="34" charset="0"/>
              </a:rPr>
              <a:t>Entering PMCID in the PubMed search window will look up the abstract.</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This article has been posted to PubMed Central.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From the PubMed </a:t>
            </a:r>
            <a:r>
              <a:rPr lang="en-US" b="1" dirty="0" smtClean="0">
                <a:latin typeface="Arial" pitchFamily="34" charset="0"/>
                <a:ea typeface="ＭＳ Ｐゴシック"/>
                <a:cs typeface="Arial" pitchFamily="34" charset="0"/>
              </a:rPr>
              <a:t>Abstract</a:t>
            </a:r>
            <a:r>
              <a:rPr lang="en-US" dirty="0" smtClean="0">
                <a:latin typeface="Arial" pitchFamily="34" charset="0"/>
                <a:ea typeface="ＭＳ Ｐゴシック"/>
                <a:cs typeface="Arial" pitchFamily="34" charset="0"/>
              </a:rPr>
              <a:t> view, the user can see on the upper right side of the page,  links to the </a:t>
            </a:r>
            <a:r>
              <a:rPr lang="en-US" b="1" dirty="0" smtClean="0">
                <a:latin typeface="Arial" pitchFamily="34" charset="0"/>
                <a:ea typeface="ＭＳ Ｐゴシック"/>
                <a:cs typeface="Arial" pitchFamily="34" charset="0"/>
              </a:rPr>
              <a:t>Journal webpage </a:t>
            </a:r>
            <a:r>
              <a:rPr lang="en-US" dirty="0" smtClean="0">
                <a:latin typeface="Arial" pitchFamily="34" charset="0"/>
                <a:ea typeface="ＭＳ Ｐゴシック"/>
                <a:cs typeface="Arial" pitchFamily="34" charset="0"/>
              </a:rPr>
              <a:t>and the </a:t>
            </a:r>
            <a:r>
              <a:rPr lang="en-US" b="1" dirty="0" smtClean="0">
                <a:latin typeface="Arial" pitchFamily="34" charset="0"/>
                <a:ea typeface="ＭＳ Ｐゴシック"/>
                <a:cs typeface="Arial" pitchFamily="34" charset="0"/>
              </a:rPr>
              <a:t>full text of the article in PMC</a:t>
            </a:r>
            <a:r>
              <a:rPr lang="en-US" dirty="0" smtClean="0">
                <a:latin typeface="Arial" pitchFamily="34" charset="0"/>
                <a:ea typeface="ＭＳ Ｐゴシック"/>
                <a:cs typeface="Arial" pitchFamily="34" charset="0"/>
              </a:rPr>
              <a:t>.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The </a:t>
            </a:r>
            <a:r>
              <a:rPr lang="en-US" b="1" dirty="0" smtClean="0">
                <a:latin typeface="Arial" pitchFamily="34" charset="0"/>
                <a:ea typeface="ＭＳ Ｐゴシック"/>
                <a:cs typeface="Arial" pitchFamily="34" charset="0"/>
              </a:rPr>
              <a:t>PMCID</a:t>
            </a:r>
            <a:r>
              <a:rPr lang="en-US" dirty="0" smtClean="0">
                <a:latin typeface="Arial" pitchFamily="34" charset="0"/>
                <a:ea typeface="ＭＳ Ｐゴシック"/>
                <a:cs typeface="Arial" pitchFamily="34" charset="0"/>
              </a:rPr>
              <a:t> is located to the right of the </a:t>
            </a:r>
            <a:r>
              <a:rPr lang="en-US" b="1" dirty="0" smtClean="0">
                <a:latin typeface="Arial" pitchFamily="34" charset="0"/>
                <a:ea typeface="ＭＳ Ｐゴシック"/>
                <a:cs typeface="Arial" pitchFamily="34" charset="0"/>
              </a:rPr>
              <a:t>PMID</a:t>
            </a:r>
            <a:r>
              <a:rPr lang="en-US" dirty="0" smtClean="0">
                <a:latin typeface="Arial" pitchFamily="34" charset="0"/>
                <a:ea typeface="ＭＳ Ｐゴシック"/>
                <a:cs typeface="Arial" pitchFamily="34" charset="0"/>
              </a:rPr>
              <a:t> underneath the Abstract text. </a:t>
            </a:r>
          </a:p>
          <a:p>
            <a:endParaRPr lang="en-US" dirty="0" smtClean="0">
              <a:latin typeface="Arial" pitchFamily="34" charset="0"/>
              <a:ea typeface="ＭＳ Ｐゴシック"/>
              <a:cs typeface="Arial" pitchFamily="34" charset="0"/>
            </a:endParaRPr>
          </a:p>
        </p:txBody>
      </p:sp>
      <p:sp>
        <p:nvSpPr>
          <p:cNvPr id="137220" name="Slide Number Placeholder 3"/>
          <p:cNvSpPr>
            <a:spLocks noGrp="1"/>
          </p:cNvSpPr>
          <p:nvPr>
            <p:ph type="sldNum" sz="quarter" idx="5"/>
          </p:nvPr>
        </p:nvSpPr>
        <p:spPr>
          <a:noFill/>
        </p:spPr>
        <p:txBody>
          <a:bodyPr/>
          <a:lstStyle/>
          <a:p>
            <a:fld id="{8B7682D0-DCCF-4950-8DEA-0B96F68B9FC3}" type="slidenum">
              <a:rPr lang="en-US" smtClean="0">
                <a:solidFill>
                  <a:prstClr val="black"/>
                </a:solidFill>
              </a:rPr>
              <a:pPr/>
              <a:t>58</a:t>
            </a:fld>
            <a:endParaRPr lang="en-US" dirty="0" smtClean="0">
              <a:solidFill>
                <a:prstClr val="black"/>
              </a:solidFill>
            </a:endParaRPr>
          </a:p>
        </p:txBody>
      </p:sp>
    </p:spTree>
    <p:extLst>
      <p:ext uri="{BB962C8B-B14F-4D97-AF65-F5344CB8AC3E}">
        <p14:creationId xmlns:p14="http://schemas.microsoft.com/office/powerpoint/2010/main" val="177993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26A85C42-C06A-4668-8380-C43C240B1627}" type="slidenum">
              <a:rPr lang="en-US" sz="1200" smtClean="0"/>
              <a:pPr eaLnBrk="1" hangingPunct="1"/>
              <a:t>5</a:t>
            </a:fld>
            <a:endParaRPr lang="en-US" sz="1200" dirty="0" smtClean="0"/>
          </a:p>
        </p:txBody>
      </p:sp>
      <p:sp>
        <p:nvSpPr>
          <p:cNvPr id="8499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1B37341-4C6B-4D70-BA2A-7C6F221EC26A}" type="slidenum">
              <a:rPr lang="en-US" sz="1200"/>
              <a:pPr algn="r" eaLnBrk="1" hangingPunct="1">
                <a:spcBef>
                  <a:spcPct val="0"/>
                </a:spcBef>
                <a:buFontTx/>
                <a:buNone/>
              </a:pPr>
              <a:t>5</a:t>
            </a:fld>
            <a:endParaRPr lang="en-US" sz="1200"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dirty="0" smtClean="0">
                <a:latin typeface="Arial" pitchFamily="34" charset="0"/>
              </a:rPr>
              <a:t>The Policy applies to all final peer-reviewed manuscripts. The Policy does not apply to non-peer-reviewed materials such as correspondence, book chapters, and editorials. </a:t>
            </a:r>
          </a:p>
          <a:p>
            <a:pPr eaLnBrk="1" hangingPunct="1"/>
            <a:endParaRPr lang="en-US" sz="1000" dirty="0" smtClean="0">
              <a:latin typeface="Arial" pitchFamily="34" charset="0"/>
            </a:endParaRPr>
          </a:p>
          <a:p>
            <a:pPr eaLnBrk="1" hangingPunct="1"/>
            <a:r>
              <a:rPr lang="en-US" sz="1000" dirty="0" smtClean="0">
                <a:latin typeface="Arial" pitchFamily="34" charset="0"/>
              </a:rPr>
              <a:t>The NIH Public Access Policy applies to all final peer-reviewed manuscripts that arise from the NIH intramural program or any amount of direct costs</a:t>
            </a:r>
            <a:r>
              <a:rPr lang="en-US" sz="1000" dirty="0" smtClean="0">
                <a:latin typeface="Arial" pitchFamily="34" charset="0"/>
                <a:hlinkClick r:id="rId3"/>
              </a:rPr>
              <a:t>1</a:t>
            </a:r>
            <a:r>
              <a:rPr lang="en-US" sz="1000" dirty="0" smtClean="0">
                <a:latin typeface="Arial" pitchFamily="34" charset="0"/>
              </a:rPr>
              <a:t> funded by NIH, regardless of the source or amount of other funding. </a:t>
            </a:r>
          </a:p>
          <a:p>
            <a:pPr eaLnBrk="1" hangingPunct="1"/>
            <a:endParaRPr lang="en-US" sz="1000" dirty="0" smtClean="0">
              <a:latin typeface="Arial" pitchFamily="34" charset="0"/>
            </a:endParaRPr>
          </a:p>
          <a:p>
            <a:pPr eaLnBrk="1" hangingPunct="1"/>
            <a:r>
              <a:rPr lang="en-US" sz="1000" dirty="0" smtClean="0">
                <a:latin typeface="Arial" pitchFamily="34" charset="0"/>
              </a:rPr>
              <a:t/>
            </a:r>
            <a:br>
              <a:rPr lang="en-US" sz="1000" dirty="0" smtClean="0">
                <a:latin typeface="Arial" pitchFamily="34" charset="0"/>
              </a:rPr>
            </a:br>
            <a:r>
              <a:rPr lang="en-US" sz="1000" dirty="0" smtClean="0">
                <a:latin typeface="Arial" pitchFamily="34" charset="0"/>
              </a:rPr>
              <a:t>1   Costs that can be specifically identified with a particular project or activity. NIH Grants Policy Statement, Rev. 12/2003; </a:t>
            </a:r>
            <a:r>
              <a:rPr lang="en-US" sz="1000" dirty="0" smtClean="0">
                <a:latin typeface="Arial" pitchFamily="34" charset="0"/>
                <a:hlinkClick r:id="rId4"/>
              </a:rPr>
              <a:t>http://grants.nih.gov/grants/policy/nihgps_2003/NIHGPS_Part2.htm#_Toc54600040</a:t>
            </a:r>
            <a:r>
              <a:rPr lang="en-US" sz="1000" dirty="0" smtClean="0">
                <a:latin typeface="Arial" pitchFamily="34" charset="0"/>
              </a:rPr>
              <a:t>.</a:t>
            </a:r>
          </a:p>
          <a:p>
            <a:pPr eaLnBrk="1" hangingPunct="1"/>
            <a:endParaRPr lang="en-US" sz="1000" dirty="0" smtClean="0">
              <a:latin typeface="Arial" pitchFamily="34" charset="0"/>
            </a:endParaRPr>
          </a:p>
          <a:p>
            <a:pPr eaLnBrk="1" hangingPunct="1"/>
            <a:r>
              <a:rPr lang="en-US" sz="1000" dirty="0" smtClean="0">
                <a:latin typeface="Arial" pitchFamily="34" charset="0"/>
              </a:rPr>
              <a:t>Updated 4/22/08</a:t>
            </a:r>
            <a:endParaRPr lang="en-US" sz="1000" b="1" i="1" dirty="0" smtClean="0">
              <a:latin typeface="Arial" pitchFamily="34" charset="0"/>
            </a:endParaRPr>
          </a:p>
          <a:p>
            <a:pPr eaLnBrk="1" hangingPunct="1"/>
            <a:r>
              <a:rPr lang="en-US" sz="1000" dirty="0" smtClean="0">
                <a:latin typeface="Arial" pitchFamily="34" charset="0"/>
              </a:rPr>
              <a:t>Updated 3/23/09 to comply with  Division F Section 217 of PL 111-8 (Omnibus Appropriations Act, 2009) </a:t>
            </a:r>
          </a:p>
          <a:p>
            <a:pPr eaLnBrk="1" hangingPunct="1"/>
            <a:r>
              <a:rPr lang="en-US" sz="1000" dirty="0" smtClean="0">
                <a:latin typeface="Arial" pitchFamily="34" charset="0"/>
              </a:rPr>
              <a:t>Updated 11/16/09</a:t>
            </a:r>
          </a:p>
          <a:p>
            <a:pPr eaLnBrk="1" hangingPunct="1"/>
            <a:r>
              <a:rPr lang="en-US" sz="1000" dirty="0" smtClean="0">
                <a:latin typeface="Arial" pitchFamily="34" charset="0"/>
              </a:rPr>
              <a:t>** Until further notice, papers written in scripts other than Latin (e.g., Russian, Japanese) cannot be processed by the </a:t>
            </a:r>
            <a:r>
              <a:rPr lang="en-US" sz="1000" u="sng" dirty="0" smtClean="0">
                <a:latin typeface="Arial" pitchFamily="34" charset="0"/>
              </a:rPr>
              <a:t>NIHMS</a:t>
            </a:r>
            <a:r>
              <a:rPr lang="en-US" sz="1000" dirty="0" smtClean="0">
                <a:latin typeface="Arial" pitchFamily="34" charset="0"/>
              </a:rPr>
              <a:t>.  These papers are not required to be posted on PubMed Central and do not require evidence of compliance on applications, proposals or reports.  The NIHMS continues to process papers written in Latin (Roman) script that contain characters and fonts used in standard mathematical notation.  See http://grants.nih.gov/grants/guide/notice-files/NOT-OD-10-009.html for details.</a:t>
            </a:r>
          </a:p>
          <a:p>
            <a:pPr eaLnBrk="1" hangingPunct="1"/>
            <a:endParaRPr lang="en-US" sz="1000" dirty="0" smtClean="0">
              <a:latin typeface="Arial" pitchFamily="34" charset="0"/>
            </a:endParaRPr>
          </a:p>
          <a:p>
            <a:pPr eaLnBrk="1" hangingPunct="1"/>
            <a:r>
              <a:rPr lang="en-US" sz="1000" dirty="0" smtClean="0">
                <a:latin typeface="Arial" pitchFamily="34" charset="0"/>
              </a:rPr>
              <a:t>Updated 11/19/09 to include Guide Notice Link</a:t>
            </a:r>
          </a:p>
        </p:txBody>
      </p:sp>
    </p:spTree>
    <p:extLst>
      <p:ext uri="{BB962C8B-B14F-4D97-AF65-F5344CB8AC3E}">
        <p14:creationId xmlns:p14="http://schemas.microsoft.com/office/powerpoint/2010/main" val="2444183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Arial" pitchFamily="34" charset="0"/>
              </a:rPr>
              <a:t>This Journal fulfills the submission requirement of the Public Access Policy on behalf of its authors [Method A]. It posts its NIH funded content to PubMed Central to be made publicly available after a delay period.  </a:t>
            </a: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Note there is a link to the Journal website that the publisher provided in the upper right. There is no link to PMC, as the article is not publicly available on PMC yet. </a:t>
            </a:r>
          </a:p>
          <a:p>
            <a:pPr eaLnBrk="1" hangingPunct="1"/>
            <a:endParaRPr lang="en-US" dirty="0" smtClean="0">
              <a:latin typeface="Arial" pitchFamily="34" charset="0"/>
              <a:ea typeface="ＭＳ Ｐゴシック"/>
              <a:cs typeface="Arial" pitchFamily="34" charset="0"/>
            </a:endParaRPr>
          </a:p>
          <a:p>
            <a:pPr eaLnBrk="1" hangingPunct="1"/>
            <a:endParaRPr lang="en-US" dirty="0" smtClean="0">
              <a:latin typeface="Arial" pitchFamily="34" charset="0"/>
              <a:ea typeface="ＭＳ Ｐゴシック"/>
              <a:cs typeface="Arial" pitchFamily="34" charset="0"/>
            </a:endParaRPr>
          </a:p>
          <a:p>
            <a:pPr eaLnBrk="1" hangingPunct="1"/>
            <a:r>
              <a:rPr lang="en-US" dirty="0" smtClean="0">
                <a:latin typeface="Arial" pitchFamily="34" charset="0"/>
                <a:ea typeface="ＭＳ Ｐゴシック"/>
                <a:cs typeface="Arial" pitchFamily="34" charset="0"/>
              </a:rPr>
              <a:t>** The presence of a PMC ID does not necessarily mean journal fulfills the Public Access submission requirement on behalf of their authors</a:t>
            </a:r>
          </a:p>
          <a:p>
            <a:endParaRPr lang="en-US" dirty="0" smtClean="0">
              <a:latin typeface="Arial" pitchFamily="34" charset="0"/>
              <a:ea typeface="ＭＳ Ｐゴシック"/>
              <a:cs typeface="Arial" pitchFamily="34" charset="0"/>
            </a:endParaRPr>
          </a:p>
        </p:txBody>
      </p:sp>
      <p:sp>
        <p:nvSpPr>
          <p:cNvPr id="138244" name="Slide Number Placeholder 3"/>
          <p:cNvSpPr>
            <a:spLocks noGrp="1"/>
          </p:cNvSpPr>
          <p:nvPr>
            <p:ph type="sldNum" sz="quarter" idx="5"/>
          </p:nvPr>
        </p:nvSpPr>
        <p:spPr>
          <a:noFill/>
        </p:spPr>
        <p:txBody>
          <a:bodyPr/>
          <a:lstStyle/>
          <a:p>
            <a:fld id="{52ABB406-4DBC-470D-846C-E167CA84AD1F}" type="slidenum">
              <a:rPr lang="en-US" smtClean="0">
                <a:solidFill>
                  <a:prstClr val="black"/>
                </a:solidFill>
              </a:rPr>
              <a:pPr/>
              <a:t>59</a:t>
            </a:fld>
            <a:endParaRPr lang="en-US" dirty="0" smtClean="0">
              <a:solidFill>
                <a:prstClr val="black"/>
              </a:solidFill>
            </a:endParaRPr>
          </a:p>
        </p:txBody>
      </p:sp>
    </p:spTree>
    <p:extLst>
      <p:ext uri="{BB962C8B-B14F-4D97-AF65-F5344CB8AC3E}">
        <p14:creationId xmlns:p14="http://schemas.microsoft.com/office/powerpoint/2010/main" val="3898837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61</a:t>
            </a:fld>
            <a:endParaRPr lang="en-US" sz="1200" dirty="0" smtClean="0"/>
          </a:p>
        </p:txBody>
      </p:sp>
    </p:spTree>
    <p:extLst>
      <p:ext uri="{BB962C8B-B14F-4D97-AF65-F5344CB8AC3E}">
        <p14:creationId xmlns:p14="http://schemas.microsoft.com/office/powerpoint/2010/main" val="1646678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68965" indent="-468965">
              <a:buFont typeface="Wingdings" pitchFamily="2" charset="2"/>
              <a:buChar char="§"/>
              <a:defRPr/>
            </a:pPr>
            <a:r>
              <a:rPr lang="en-US" dirty="0" smtClean="0">
                <a:ea typeface="+mn-ea"/>
              </a:rPr>
              <a:t>NIHMS accounts will be kept separate between login routes. </a:t>
            </a:r>
          </a:p>
          <a:p>
            <a:pPr marL="468965" indent="-468965">
              <a:buFont typeface="Wingdings" pitchFamily="2" charset="2"/>
              <a:buChar char="§"/>
              <a:defRPr/>
            </a:pPr>
            <a:r>
              <a:rPr lang="en-US" dirty="0" smtClean="0">
                <a:ea typeface="+mn-ea"/>
              </a:rPr>
              <a:t>Submitters must continue to use the same login method for subsequent visits to NIHMS. </a:t>
            </a:r>
          </a:p>
          <a:p>
            <a:pPr>
              <a:defRPr/>
            </a:pPr>
            <a:endParaRPr lang="en-US" dirty="0">
              <a:ea typeface="+mn-ea"/>
            </a:endParaRPr>
          </a:p>
        </p:txBody>
      </p:sp>
      <p:sp>
        <p:nvSpPr>
          <p:cNvPr id="121860" name="Slide Number Placeholder 3"/>
          <p:cNvSpPr>
            <a:spLocks noGrp="1"/>
          </p:cNvSpPr>
          <p:nvPr>
            <p:ph type="sldNum" sz="quarter" idx="5"/>
          </p:nvPr>
        </p:nvSpPr>
        <p:spPr>
          <a:noFill/>
        </p:spPr>
        <p:txBody>
          <a:bodyPr/>
          <a:lstStyle/>
          <a:p>
            <a:fld id="{A721FAA1-62A5-4C4B-81CC-2E600D5CC405}" type="slidenum">
              <a:rPr lang="en-US" smtClean="0">
                <a:solidFill>
                  <a:prstClr val="black"/>
                </a:solidFill>
              </a:rPr>
              <a:pPr/>
              <a:t>62</a:t>
            </a:fld>
            <a:endParaRPr lang="en-US" dirty="0" smtClean="0">
              <a:solidFill>
                <a:prstClr val="black"/>
              </a:solidFill>
            </a:endParaRPr>
          </a:p>
        </p:txBody>
      </p:sp>
    </p:spTree>
    <p:extLst>
      <p:ext uri="{BB962C8B-B14F-4D97-AF65-F5344CB8AC3E}">
        <p14:creationId xmlns:p14="http://schemas.microsoft.com/office/powerpoint/2010/main" val="3462126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latin typeface="Arial" pitchFamily="34" charset="0"/>
                <a:ea typeface="ＭＳ Ｐゴシック"/>
                <a:cs typeface="Arial" pitchFamily="34" charset="0"/>
              </a:rPr>
              <a:t>Chose reviewer section of NIHMS Review and Approve Submission </a:t>
            </a:r>
          </a:p>
        </p:txBody>
      </p:sp>
      <p:sp>
        <p:nvSpPr>
          <p:cNvPr id="122884" name="Slide Number Placeholder 3"/>
          <p:cNvSpPr>
            <a:spLocks noGrp="1"/>
          </p:cNvSpPr>
          <p:nvPr>
            <p:ph type="sldNum" sz="quarter" idx="5"/>
          </p:nvPr>
        </p:nvSpPr>
        <p:spPr>
          <a:noFill/>
        </p:spPr>
        <p:txBody>
          <a:bodyPr/>
          <a:lstStyle/>
          <a:p>
            <a:fld id="{C3E7353C-1239-496C-B319-26E50D0230C6}" type="slidenum">
              <a:rPr lang="en-US" smtClean="0">
                <a:solidFill>
                  <a:prstClr val="black"/>
                </a:solidFill>
              </a:rPr>
              <a:pPr/>
              <a:t>63</a:t>
            </a:fld>
            <a:endParaRPr lang="en-US" dirty="0" smtClean="0">
              <a:solidFill>
                <a:prstClr val="black"/>
              </a:solidFill>
            </a:endParaRPr>
          </a:p>
        </p:txBody>
      </p:sp>
    </p:spTree>
    <p:extLst>
      <p:ext uri="{BB962C8B-B14F-4D97-AF65-F5344CB8AC3E}">
        <p14:creationId xmlns:p14="http://schemas.microsoft.com/office/powerpoint/2010/main" val="1045506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64</a:t>
            </a:fld>
            <a:endParaRPr lang="en-US" dirty="0"/>
          </a:p>
        </p:txBody>
      </p:sp>
    </p:spTree>
    <p:extLst>
      <p:ext uri="{BB962C8B-B14F-4D97-AF65-F5344CB8AC3E}">
        <p14:creationId xmlns:p14="http://schemas.microsoft.com/office/powerpoint/2010/main" val="7095105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66</a:t>
            </a:fld>
            <a:endParaRPr lang="en-US" dirty="0"/>
          </a:p>
        </p:txBody>
      </p:sp>
    </p:spTree>
    <p:extLst>
      <p:ext uri="{BB962C8B-B14F-4D97-AF65-F5344CB8AC3E}">
        <p14:creationId xmlns:p14="http://schemas.microsoft.com/office/powerpoint/2010/main" val="2135591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2F39A5-D343-41F7-9EE5-3AAD5631D088}" type="slidenum">
              <a:rPr lang="en-US" smtClean="0"/>
              <a:pPr>
                <a:defRPr/>
              </a:pPr>
              <a:t>67</a:t>
            </a:fld>
            <a:endParaRPr lang="en-US" dirty="0"/>
          </a:p>
        </p:txBody>
      </p:sp>
    </p:spTree>
    <p:extLst>
      <p:ext uri="{BB962C8B-B14F-4D97-AF65-F5344CB8AC3E}">
        <p14:creationId xmlns:p14="http://schemas.microsoft.com/office/powerpoint/2010/main" val="3357762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142A468-FDFA-406C-8C60-6A03C09DB3FA}" type="slidenum">
              <a:rPr lang="en-US" sz="1200" smtClean="0"/>
              <a:pPr eaLnBrk="1" hangingPunct="1"/>
              <a:t>68</a:t>
            </a:fld>
            <a:endParaRPr lang="en-US" sz="1200" dirty="0" smtClean="0"/>
          </a:p>
        </p:txBody>
      </p:sp>
    </p:spTree>
    <p:extLst>
      <p:ext uri="{BB962C8B-B14F-4D97-AF65-F5344CB8AC3E}">
        <p14:creationId xmlns:p14="http://schemas.microsoft.com/office/powerpoint/2010/main" val="2371084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about updates:</a:t>
            </a:r>
            <a:endParaRPr lang="en-US" baseline="0" dirty="0" smtClean="0"/>
          </a:p>
          <a:p>
            <a:pPr marL="174056" indent="-174056">
              <a:buFontTx/>
              <a:buChar char="-"/>
            </a:pPr>
            <a:r>
              <a:rPr lang="en-US" baseline="0" dirty="0" smtClean="0"/>
              <a:t>Twice a week</a:t>
            </a:r>
          </a:p>
          <a:p>
            <a:pPr marL="174056" indent="-174056">
              <a:buFontTx/>
              <a:buChar char="-"/>
            </a:pPr>
            <a:r>
              <a:rPr lang="en-US" baseline="0" dirty="0" smtClean="0"/>
              <a:t>Looking to incorporated “last updated” date in PACM</a:t>
            </a:r>
          </a:p>
          <a:p>
            <a:pPr marL="174056" indent="-174056">
              <a:buFontTx/>
              <a:buChar char="-"/>
            </a:pPr>
            <a:r>
              <a:rPr lang="en-US" baseline="0" dirty="0" smtClean="0"/>
              <a:t>Past: delays in building links between NIHMSID and PMID, resolved</a:t>
            </a:r>
          </a:p>
          <a:p>
            <a:pPr marL="174056" indent="-174056">
              <a:buFontTx/>
              <a:buChar char="-"/>
            </a:pPr>
            <a:endParaRPr lang="en-US" baseline="0" dirty="0" smtClean="0"/>
          </a:p>
          <a:p>
            <a:pPr defTabSz="464149" eaLnBrk="1" fontAlgn="auto" hangingPunct="1">
              <a:spcBef>
                <a:spcPts val="0"/>
              </a:spcBef>
              <a:spcAft>
                <a:spcPts val="0"/>
              </a:spcAft>
              <a:defRPr/>
            </a:pPr>
            <a:r>
              <a:rPr lang="en-US" baseline="0" dirty="0" smtClean="0"/>
              <a:t>Q: </a:t>
            </a:r>
            <a:r>
              <a:rPr lang="en-US" dirty="0">
                <a:latin typeface="+mn-lt"/>
              </a:rPr>
              <a:t>The PACM data is frequently out of date when I am called on to assist researchers.  Are there plans to improve the monitor so results are available in real-time?</a:t>
            </a:r>
          </a:p>
          <a:p>
            <a:endParaRPr lang="en-US" dirty="0"/>
          </a:p>
        </p:txBody>
      </p:sp>
      <p:sp>
        <p:nvSpPr>
          <p:cNvPr id="4" name="Slide Number Placeholder 3"/>
          <p:cNvSpPr>
            <a:spLocks noGrp="1"/>
          </p:cNvSpPr>
          <p:nvPr>
            <p:ph type="sldNum" sz="quarter" idx="10"/>
          </p:nvPr>
        </p:nvSpPr>
        <p:spPr/>
        <p:txBody>
          <a:bodyPr/>
          <a:lstStyle/>
          <a:p>
            <a:fld id="{74F50F05-3F62-A947-9065-3E283D49FA94}" type="slidenum">
              <a:rPr lang="en-US" smtClean="0"/>
              <a:t>70</a:t>
            </a:fld>
            <a:endParaRPr lang="en-US"/>
          </a:p>
        </p:txBody>
      </p:sp>
    </p:spTree>
    <p:extLst>
      <p:ext uri="{BB962C8B-B14F-4D97-AF65-F5344CB8AC3E}">
        <p14:creationId xmlns:p14="http://schemas.microsoft.com/office/powerpoint/2010/main" val="455117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EA33F-6861-DC49-A81C-8019E074C5E6}" type="slidenum">
              <a:rPr lang="en-US" smtClean="0"/>
              <a:t>71</a:t>
            </a:fld>
            <a:endParaRPr lang="en-US"/>
          </a:p>
        </p:txBody>
      </p:sp>
    </p:spTree>
    <p:extLst>
      <p:ext uri="{BB962C8B-B14F-4D97-AF65-F5344CB8AC3E}">
        <p14:creationId xmlns:p14="http://schemas.microsoft.com/office/powerpoint/2010/main" val="139119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ea typeface="ＭＳ Ｐゴシック"/>
                <a:cs typeface="Arial" pitchFamily="34" charset="0"/>
              </a:rPr>
              <a:t>Through out the presentation and website, we use the word </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paper</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 as a generic word for all versions of a scientific peer-reviewed article, including final peer review manuscripts and final published articles</a:t>
            </a:r>
          </a:p>
          <a:p>
            <a:pPr eaLnBrk="1" hangingPunct="1">
              <a:spcBef>
                <a:spcPct val="0"/>
              </a:spcBef>
            </a:pPr>
            <a:endParaRPr lang="en-US" dirty="0" smtClean="0">
              <a:latin typeface="Arial" pitchFamily="34" charset="0"/>
              <a:ea typeface="ＭＳ Ｐゴシック"/>
              <a:cs typeface="Arial" pitchFamily="34" charset="0"/>
            </a:endParaRPr>
          </a:p>
          <a:p>
            <a:pPr eaLnBrk="1" hangingPunct="1">
              <a:spcBef>
                <a:spcPct val="0"/>
              </a:spcBef>
            </a:pPr>
            <a:endParaRPr lang="en-US" dirty="0" smtClean="0">
              <a:latin typeface="Arial" pitchFamily="34" charset="0"/>
              <a:ea typeface="ＭＳ Ｐゴシック"/>
              <a:cs typeface="Arial" pitchFamily="34" charset="0"/>
            </a:endParaRPr>
          </a:p>
          <a:p>
            <a:pPr eaLnBrk="1" hangingPunct="1">
              <a:spcBef>
                <a:spcPct val="0"/>
              </a:spcBef>
            </a:pPr>
            <a:r>
              <a:rPr lang="en-US" dirty="0" smtClean="0">
                <a:latin typeface="Arial" pitchFamily="34" charset="0"/>
                <a:ea typeface="ＭＳ Ｐゴシック"/>
                <a:cs typeface="Arial" pitchFamily="34" charset="0"/>
              </a:rPr>
              <a:t>Genes and Development is a </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Method A Journal</a:t>
            </a:r>
            <a:r>
              <a:rPr lang="ja-JP" altLang="en-US" smtClean="0">
                <a:latin typeface="Arial" pitchFamily="34" charset="0"/>
                <a:cs typeface="Arial" pitchFamily="34" charset="0"/>
              </a:rPr>
              <a:t>”</a:t>
            </a:r>
            <a:r>
              <a:rPr lang="en-US" altLang="ja-JP" dirty="0" smtClean="0">
                <a:latin typeface="Arial" pitchFamily="34" charset="0"/>
                <a:cs typeface="Arial" pitchFamily="34" charset="0"/>
              </a:rPr>
              <a:t>  (5/17/20100</a:t>
            </a:r>
            <a:endParaRPr lang="en-US" dirty="0" smtClean="0">
              <a:latin typeface="Arial" pitchFamily="34" charset="0"/>
              <a:ea typeface="ＭＳ Ｐゴシック"/>
              <a:cs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074E5E79-BF21-4A59-A47E-C81EEFFD1FFC}" type="slidenum">
              <a:rPr lang="en-US" sz="1200" smtClean="0"/>
              <a:pPr eaLnBrk="1" hangingPunct="1"/>
              <a:t>6</a:t>
            </a:fld>
            <a:endParaRPr lang="en-US" sz="1200" dirty="0" smtClean="0"/>
          </a:p>
        </p:txBody>
      </p:sp>
    </p:spTree>
    <p:extLst>
      <p:ext uri="{BB962C8B-B14F-4D97-AF65-F5344CB8AC3E}">
        <p14:creationId xmlns:p14="http://schemas.microsoft.com/office/powerpoint/2010/main" val="1838278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0F05-3F62-A947-9065-3E283D49FA94}" type="slidenum">
              <a:rPr lang="en-US" smtClean="0"/>
              <a:t>72</a:t>
            </a:fld>
            <a:endParaRPr lang="en-US"/>
          </a:p>
        </p:txBody>
      </p:sp>
    </p:spTree>
    <p:extLst>
      <p:ext uri="{BB962C8B-B14F-4D97-AF65-F5344CB8AC3E}">
        <p14:creationId xmlns:p14="http://schemas.microsoft.com/office/powerpoint/2010/main" val="880234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a:t>
            </a:r>
            <a:r>
              <a:rPr lang="en-US" dirty="0">
                <a:latin typeface="+mn-lt"/>
              </a:rPr>
              <a:t>For multi-institutional publications, what dictates which institutional PACM profile(s) the manuscript is listed with? What are the reasons that a manuscript would not be included in an institution's PACM profile?</a:t>
            </a:r>
            <a:endParaRPr lang="en-US" dirty="0"/>
          </a:p>
        </p:txBody>
      </p:sp>
      <p:sp>
        <p:nvSpPr>
          <p:cNvPr id="4" name="Slide Number Placeholder 3"/>
          <p:cNvSpPr>
            <a:spLocks noGrp="1"/>
          </p:cNvSpPr>
          <p:nvPr>
            <p:ph type="sldNum" sz="quarter" idx="10"/>
          </p:nvPr>
        </p:nvSpPr>
        <p:spPr/>
        <p:txBody>
          <a:bodyPr/>
          <a:lstStyle/>
          <a:p>
            <a:fld id="{74F50F05-3F62-A947-9065-3E283D49FA94}" type="slidenum">
              <a:rPr lang="en-US" smtClean="0"/>
              <a:t>74</a:t>
            </a:fld>
            <a:endParaRPr lang="en-US"/>
          </a:p>
        </p:txBody>
      </p:sp>
    </p:spTree>
    <p:extLst>
      <p:ext uri="{BB962C8B-B14F-4D97-AF65-F5344CB8AC3E}">
        <p14:creationId xmlns:p14="http://schemas.microsoft.com/office/powerpoint/2010/main" val="38181147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of reports: Can be filtered!</a:t>
            </a:r>
            <a:r>
              <a:rPr lang="en-US" baseline="0" dirty="0" smtClean="0"/>
              <a:t> Distributed!</a:t>
            </a:r>
            <a:endParaRPr lang="en-US" dirty="0" smtClean="0"/>
          </a:p>
          <a:p>
            <a:endParaRPr lang="en-US" dirty="0" smtClean="0"/>
          </a:p>
          <a:p>
            <a:pPr marL="232075" indent="-232075">
              <a:buAutoNum type="arabicPeriod"/>
            </a:pPr>
            <a:r>
              <a:rPr lang="en-US" dirty="0" smtClean="0"/>
              <a:t>Identifiers</a:t>
            </a:r>
          </a:p>
          <a:p>
            <a:pPr marL="232075" indent="-232075">
              <a:buAutoNum type="arabicPeriod"/>
            </a:pPr>
            <a:endParaRPr lang="en-US" dirty="0" smtClean="0"/>
          </a:p>
          <a:p>
            <a:pPr marL="232075" indent="-232075">
              <a:buAutoNum type="arabicPeriod"/>
            </a:pPr>
            <a:r>
              <a:rPr lang="en-US" dirty="0" smtClean="0"/>
              <a:t>Grants (all PI’s)</a:t>
            </a:r>
          </a:p>
          <a:p>
            <a:pPr marL="232075" indent="-232075">
              <a:buAutoNum type="arabicPeriod"/>
            </a:pPr>
            <a:endParaRPr lang="en-US" dirty="0" smtClean="0"/>
          </a:p>
          <a:p>
            <a:pPr marL="232075" indent="-232075">
              <a:buAutoNum type="arabicPeriod"/>
            </a:pPr>
            <a:r>
              <a:rPr lang="en-US" dirty="0" smtClean="0"/>
              <a:t>Article Info – publication date useful for determining grace period,</a:t>
            </a:r>
            <a:r>
              <a:rPr lang="en-US" baseline="0" dirty="0" smtClean="0"/>
              <a:t> </a:t>
            </a:r>
          </a:p>
          <a:p>
            <a:endParaRPr lang="en-US" dirty="0" smtClean="0"/>
          </a:p>
          <a:p>
            <a:pPr marL="232075" indent="-232075">
              <a:buAutoNum type="arabicPeriod"/>
            </a:pPr>
            <a:r>
              <a:rPr lang="en-US" dirty="0" smtClean="0"/>
              <a:t>NIHMS Info</a:t>
            </a:r>
            <a:endParaRPr lang="en-US" dirty="0"/>
          </a:p>
        </p:txBody>
      </p:sp>
      <p:sp>
        <p:nvSpPr>
          <p:cNvPr id="4" name="Slide Number Placeholder 3"/>
          <p:cNvSpPr>
            <a:spLocks noGrp="1"/>
          </p:cNvSpPr>
          <p:nvPr>
            <p:ph type="sldNum" sz="quarter" idx="10"/>
          </p:nvPr>
        </p:nvSpPr>
        <p:spPr/>
        <p:txBody>
          <a:bodyPr/>
          <a:lstStyle/>
          <a:p>
            <a:fld id="{74F50F05-3F62-A947-9065-3E283D49FA94}" type="slidenum">
              <a:rPr lang="en-US" smtClean="0"/>
              <a:t>75</a:t>
            </a:fld>
            <a:endParaRPr lang="en-US"/>
          </a:p>
        </p:txBody>
      </p:sp>
    </p:spTree>
    <p:extLst>
      <p:ext uri="{BB962C8B-B14F-4D97-AF65-F5344CB8AC3E}">
        <p14:creationId xmlns:p14="http://schemas.microsoft.com/office/powerpoint/2010/main" val="3872309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Please provide overview of NIH’s process</a:t>
            </a:r>
            <a:r>
              <a:rPr lang="en-US" baseline="0" dirty="0" smtClean="0"/>
              <a:t> for re-formatting author manuscripts. </a:t>
            </a:r>
          </a:p>
          <a:p>
            <a:endParaRPr lang="en-US" baseline="0" dirty="0" smtClean="0"/>
          </a:p>
          <a:p>
            <a:r>
              <a:rPr lang="en-US" baseline="0" dirty="0" smtClean="0"/>
              <a:t>Q: What happens if an author uploads the </a:t>
            </a:r>
            <a:r>
              <a:rPr lang="en-US" baseline="0" dirty="0" err="1" smtClean="0"/>
              <a:t>typset</a:t>
            </a:r>
            <a:r>
              <a:rPr lang="en-US" baseline="0" dirty="0" smtClean="0"/>
              <a:t> or final published version, without the publisher’s approval? </a:t>
            </a:r>
          </a:p>
          <a:p>
            <a:endParaRPr lang="en-US" baseline="0" dirty="0" smtClean="0"/>
          </a:p>
          <a:p>
            <a:r>
              <a:rPr lang="en-US" baseline="0" dirty="0" smtClean="0"/>
              <a:t>?? Q: </a:t>
            </a:r>
            <a:r>
              <a:rPr lang="en-US" dirty="0">
                <a:latin typeface="+mn-lt"/>
              </a:rPr>
              <a:t>What happens if an author uploads the typeset or final published version, without the publisher’s approval? Does NIH process regardless? </a:t>
            </a:r>
            <a:endParaRPr lang="en-US" dirty="0" smtClean="0"/>
          </a:p>
          <a:p>
            <a:endParaRPr lang="en-US" dirty="0" smtClean="0"/>
          </a:p>
          <a:p>
            <a:r>
              <a:rPr lang="en-US" dirty="0" smtClean="0"/>
              <a:t>Q: Is it possible for the delay period between two approval steps to</a:t>
            </a:r>
            <a:r>
              <a:rPr lang="en-US" baseline="0" dirty="0" smtClean="0"/>
              <a:t> be shortened?</a:t>
            </a:r>
          </a:p>
          <a:p>
            <a:endParaRPr lang="en-US" baseline="0" dirty="0" smtClean="0"/>
          </a:p>
        </p:txBody>
      </p:sp>
      <p:sp>
        <p:nvSpPr>
          <p:cNvPr id="4" name="Slide Number Placeholder 3"/>
          <p:cNvSpPr>
            <a:spLocks noGrp="1"/>
          </p:cNvSpPr>
          <p:nvPr>
            <p:ph type="sldNum" sz="quarter" idx="10"/>
          </p:nvPr>
        </p:nvSpPr>
        <p:spPr/>
        <p:txBody>
          <a:bodyPr/>
          <a:lstStyle/>
          <a:p>
            <a:fld id="{74F50F05-3F62-A947-9065-3E283D49FA94}" type="slidenum">
              <a:rPr lang="en-US" smtClean="0"/>
              <a:t>76</a:t>
            </a:fld>
            <a:endParaRPr lang="en-US"/>
          </a:p>
        </p:txBody>
      </p:sp>
    </p:spTree>
    <p:extLst>
      <p:ext uri="{BB962C8B-B14F-4D97-AF65-F5344CB8AC3E}">
        <p14:creationId xmlns:p14="http://schemas.microsoft.com/office/powerpoint/2010/main" val="2713415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information as the report</a:t>
            </a:r>
          </a:p>
          <a:p>
            <a:endParaRPr lang="en-US" dirty="0" smtClean="0"/>
          </a:p>
          <a:p>
            <a:r>
              <a:rPr lang="en-US" dirty="0" smtClean="0"/>
              <a:t>Opportunity to address submission methods</a:t>
            </a:r>
            <a:r>
              <a:rPr lang="en-US" baseline="0" dirty="0" smtClean="0"/>
              <a:t> A and D</a:t>
            </a:r>
          </a:p>
          <a:p>
            <a:endParaRPr lang="en-US" baseline="0" dirty="0" smtClean="0"/>
          </a:p>
          <a:p>
            <a:r>
              <a:rPr lang="en-US" baseline="0" smtClean="0"/>
              <a:t>Q: </a:t>
            </a:r>
            <a:endParaRPr lang="en-US" dirty="0" smtClean="0"/>
          </a:p>
          <a:p>
            <a:endParaRPr lang="en-US" dirty="0" smtClean="0"/>
          </a:p>
          <a:p>
            <a:r>
              <a:rPr lang="en-US" dirty="0">
                <a:latin typeface="+mn-lt"/>
              </a:rPr>
              <a:t> </a:t>
            </a:r>
          </a:p>
          <a:p>
            <a:r>
              <a:rPr lang="en-US" dirty="0">
                <a:latin typeface="+mn-lt"/>
              </a:rPr>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50F05-3F62-A947-9065-3E283D49FA94}" type="slidenum">
              <a:rPr lang="en-US" smtClean="0"/>
              <a:t>77</a:t>
            </a:fld>
            <a:endParaRPr lang="en-US"/>
          </a:p>
        </p:txBody>
      </p:sp>
    </p:spTree>
    <p:extLst>
      <p:ext uri="{BB962C8B-B14F-4D97-AF65-F5344CB8AC3E}">
        <p14:creationId xmlns:p14="http://schemas.microsoft.com/office/powerpoint/2010/main" val="52615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p:spPr>
        <p:txBody>
          <a:bodyPr/>
          <a:lstStyle/>
          <a:p>
            <a:pPr eaLnBrk="1" fontAlgn="auto" hangingPunct="1">
              <a:spcBef>
                <a:spcPts val="0"/>
              </a:spcBef>
              <a:spcAft>
                <a:spcPts val="0"/>
              </a:spcAft>
              <a:defRPr/>
            </a:pPr>
            <a:r>
              <a:rPr lang="en-US" b="1" kern="0" dirty="0" smtClean="0"/>
              <a:t>PubMed </a:t>
            </a:r>
            <a:r>
              <a:rPr lang="en-US" kern="0" dirty="0" smtClean="0"/>
              <a:t>and </a:t>
            </a:r>
            <a:r>
              <a:rPr lang="en-US" b="1" kern="0" dirty="0" smtClean="0"/>
              <a:t>PubMed Central (PMC) </a:t>
            </a:r>
            <a:r>
              <a:rPr lang="en-US" kern="0" dirty="0" smtClean="0"/>
              <a:t>are free resources that are developed and maintained by the National Center for Biotechnology Information (NCBI), at the National Library of Medicine (NLM), at the National Institutes of Health (NIH).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PubMed comprises more than 19 million citations for biomedical literature from MEDLINE, life science journals, and online books. Citations may include links to full-text content from PubMed Central and publisher web sites.</a:t>
            </a:r>
          </a:p>
          <a:p>
            <a:pPr eaLnBrk="1" fontAlgn="auto" hangingPunct="1">
              <a:spcBef>
                <a:spcPts val="0"/>
              </a:spcBef>
              <a:spcAft>
                <a:spcPts val="0"/>
              </a:spcAft>
              <a:defRPr/>
            </a:pPr>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D181B0B3-0A62-409C-B53E-9B62CE5DE45B}" type="slidenum">
              <a:rPr lang="en-US" sz="1200" smtClean="0"/>
              <a:pPr eaLnBrk="1" hangingPunct="1"/>
              <a:t>7</a:t>
            </a:fld>
            <a:endParaRPr lang="en-US" sz="1200" dirty="0" smtClean="0"/>
          </a:p>
        </p:txBody>
      </p:sp>
    </p:spTree>
    <p:extLst>
      <p:ext uri="{BB962C8B-B14F-4D97-AF65-F5344CB8AC3E}">
        <p14:creationId xmlns:p14="http://schemas.microsoft.com/office/powerpoint/2010/main" val="68506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9A76DA8-718B-4C62-A53A-AB4303E39EB8}" type="slidenum">
              <a:rPr lang="en-US" sz="1200" smtClean="0"/>
              <a:pPr eaLnBrk="1" hangingPunct="1"/>
              <a:t>8</a:t>
            </a:fld>
            <a:endParaRPr lang="en-US" sz="1200" dirty="0" smtClean="0"/>
          </a:p>
        </p:txBody>
      </p:sp>
    </p:spTree>
    <p:extLst>
      <p:ext uri="{BB962C8B-B14F-4D97-AF65-F5344CB8AC3E}">
        <p14:creationId xmlns:p14="http://schemas.microsoft.com/office/powerpoint/2010/main" val="17116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7CD8C9AC-7D4A-4F20-86A5-497620C86C3E}" type="slidenum">
              <a:rPr lang="en-US" sz="1200" smtClean="0"/>
              <a:pPr eaLnBrk="1" hangingPunct="1"/>
              <a:t>9</a:t>
            </a:fld>
            <a:endParaRPr lang="en-US" sz="1200"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Authors own the original copyrights to materials they write. Consistent with individual arrangements with authors' employing institutions, authors often transfer some or all of these rights to the publisher when the journal agrees to publish their paper. Some publishers may ask authors to transfer copyrights for a manuscript when it is first submitted to a journal for review. </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Authors should work with the publisher before any rights are transferred to ensure that all conditions of the NIH Public Access Policy can be met. Authors should avoid signing any agreements with publishers that do not allow the author to comply with the NIH Public Access Policy. </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Federal employees always may submit their final peer-reviewed manuscript to PubMed Central, because government works are not subject to copyright protection in the United States. </a:t>
            </a:r>
          </a:p>
          <a:p>
            <a:pPr eaLnBrk="1" hangingPunct="1"/>
            <a:endParaRPr lang="en-US" dirty="0" smtClean="0">
              <a:latin typeface="Arial" pitchFamily="34" charset="0"/>
            </a:endParaRPr>
          </a:p>
          <a:p>
            <a:pPr eaLnBrk="1" hangingPunct="1"/>
            <a:r>
              <a:rPr lang="en-US" dirty="0" smtClean="0">
                <a:latin typeface="Arial" pitchFamily="34" charset="0"/>
              </a:rPr>
              <a:t>Points to consider section added 3/11/09</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316419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AF9C943-2129-4C43-9E0F-DC34781EB45C}" type="slidenum">
              <a:rPr lang="en-US"/>
              <a:pPr>
                <a:defRPr/>
              </a:pPr>
              <a:t>‹#›</a:t>
            </a:fld>
            <a:endParaRPr lang="en-US" dirty="0"/>
          </a:p>
        </p:txBody>
      </p:sp>
    </p:spTree>
    <p:extLst>
      <p:ext uri="{BB962C8B-B14F-4D97-AF65-F5344CB8AC3E}">
        <p14:creationId xmlns:p14="http://schemas.microsoft.com/office/powerpoint/2010/main" val="282617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00D1B2C-EF99-4BDC-85E2-7C297F000121}" type="slidenum">
              <a:rPr lang="en-US"/>
              <a:pPr>
                <a:defRPr/>
              </a:pPr>
              <a:t>‹#›</a:t>
            </a:fld>
            <a:endParaRPr lang="en-US" dirty="0"/>
          </a:p>
        </p:txBody>
      </p:sp>
    </p:spTree>
    <p:extLst>
      <p:ext uri="{BB962C8B-B14F-4D97-AF65-F5344CB8AC3E}">
        <p14:creationId xmlns:p14="http://schemas.microsoft.com/office/powerpoint/2010/main" val="212205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F0642F6-6B6A-4403-A29B-DA43B5FB5B17}" type="slidenum">
              <a:rPr lang="en-US"/>
              <a:pPr>
                <a:defRPr/>
              </a:pPr>
              <a:t>‹#›</a:t>
            </a:fld>
            <a:endParaRPr lang="en-US" dirty="0"/>
          </a:p>
        </p:txBody>
      </p:sp>
    </p:spTree>
    <p:extLst>
      <p:ext uri="{BB962C8B-B14F-4D97-AF65-F5344CB8AC3E}">
        <p14:creationId xmlns:p14="http://schemas.microsoft.com/office/powerpoint/2010/main" val="394419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096E75B-866B-4CC8-AF1B-08FDCDAB2BB0}" type="slidenum">
              <a:rPr lang="en-US"/>
              <a:pPr>
                <a:defRPr/>
              </a:pPr>
              <a:t>‹#›</a:t>
            </a:fld>
            <a:endParaRPr lang="en-US" dirty="0"/>
          </a:p>
        </p:txBody>
      </p:sp>
    </p:spTree>
    <p:extLst>
      <p:ext uri="{BB962C8B-B14F-4D97-AF65-F5344CB8AC3E}">
        <p14:creationId xmlns:p14="http://schemas.microsoft.com/office/powerpoint/2010/main" val="278323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DD4A833-5200-4859-879A-C51B7605F699}" type="slidenum">
              <a:rPr lang="en-US"/>
              <a:pPr>
                <a:defRPr/>
              </a:pPr>
              <a:t>‹#›</a:t>
            </a:fld>
            <a:endParaRPr lang="en-US" dirty="0"/>
          </a:p>
        </p:txBody>
      </p:sp>
    </p:spTree>
    <p:extLst>
      <p:ext uri="{BB962C8B-B14F-4D97-AF65-F5344CB8AC3E}">
        <p14:creationId xmlns:p14="http://schemas.microsoft.com/office/powerpoint/2010/main" val="3035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800600"/>
          </a:xfrm>
        </p:spPr>
        <p:txBody>
          <a:bodyPr/>
          <a:lstStyle/>
          <a:p>
            <a:pPr lvl="0"/>
            <a:r>
              <a:rPr lang="en-US" noProof="0" smtClean="0"/>
              <a:t>Click icon to add table</a:t>
            </a:r>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pPr>
              <a:defRPr/>
            </a:pPr>
            <a:fld id="{14C1CE6A-24E2-48F1-9B1C-7E1BBE6C816F}" type="slidenum">
              <a:rPr lang="en-US"/>
              <a:pPr>
                <a:defRPr/>
              </a:pPr>
              <a:t>‹#›</a:t>
            </a:fld>
            <a:endParaRPr lang="en-US" dirty="0"/>
          </a:p>
        </p:txBody>
      </p:sp>
    </p:spTree>
    <p:extLst>
      <p:ext uri="{BB962C8B-B14F-4D97-AF65-F5344CB8AC3E}">
        <p14:creationId xmlns:p14="http://schemas.microsoft.com/office/powerpoint/2010/main" val="2141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D4A647-FEAB-45BB-9393-A3C452DF87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418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54E52F-813F-427D-B34B-1B126C44F7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371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41E3A0-B2F3-417C-951A-3EBB5815B4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6121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A3F0B4-22F8-4EF2-8280-48952634AC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46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30F8CC-675C-4E07-8CA5-F5D1DD7A2B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9221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B002F4B-4586-49B6-B1AC-A2F32D535C25}" type="slidenum">
              <a:rPr lang="en-US"/>
              <a:pPr>
                <a:defRPr/>
              </a:pPr>
              <a:t>‹#›</a:t>
            </a:fld>
            <a:endParaRPr lang="en-US" dirty="0"/>
          </a:p>
        </p:txBody>
      </p:sp>
    </p:spTree>
    <p:extLst>
      <p:ext uri="{BB962C8B-B14F-4D97-AF65-F5344CB8AC3E}">
        <p14:creationId xmlns:p14="http://schemas.microsoft.com/office/powerpoint/2010/main" val="308434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0CC99C4-A0DC-4BC9-B5E5-29C276DCDB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629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buNone/>
              <a:defRPr/>
            </a:lvl1pPr>
          </a:lstStyle>
          <a:p>
            <a:pPr>
              <a:defRPr/>
            </a:pPr>
            <a:fld id="{C93AA5DC-7D85-49CE-B849-5A92CD2EC84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715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1ACCDF-5E9A-4B86-837D-0CBD5E28D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0430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F6EB0B-B4DF-4D09-B053-30729FC8F20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8DEF95F-38C7-46CE-9395-A2B0E4C2BC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1913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6B4723-2737-4AB5-81EF-478D3E7355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269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D4A647-FEAB-45BB-9393-A3C452DF87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9199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54E52F-813F-427D-B34B-1B126C44F7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844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41E3A0-B2F3-417C-951A-3EBB5815B4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17500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A3F0B4-22F8-4EF2-8280-48952634AC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8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A3A8173-CE43-414B-9F04-EEE22EA5B59C}" type="slidenum">
              <a:rPr lang="en-US"/>
              <a:pPr>
                <a:defRPr/>
              </a:pPr>
              <a:t>‹#›</a:t>
            </a:fld>
            <a:endParaRPr lang="en-US" dirty="0"/>
          </a:p>
        </p:txBody>
      </p:sp>
    </p:spTree>
    <p:extLst>
      <p:ext uri="{BB962C8B-B14F-4D97-AF65-F5344CB8AC3E}">
        <p14:creationId xmlns:p14="http://schemas.microsoft.com/office/powerpoint/2010/main" val="425541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30F8CC-675C-4E07-8CA5-F5D1DD7A2B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42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0CC99C4-A0DC-4BC9-B5E5-29C276DCDB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3325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93AA5DC-7D85-49CE-B849-5A92CD2EC8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22357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1ACCDF-5E9A-4B86-837D-0CBD5E28D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4797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F6EB0B-B4DF-4D09-B053-30729FC8F20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44754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8DEF95F-38C7-46CE-9395-A2B0E4C2BC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5538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6B4723-2737-4AB5-81EF-478D3E7355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0797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D25BB91-9983-4695-9B81-17BBE83A4981}" type="slidenum">
              <a:rPr lang="en-US"/>
              <a:pPr>
                <a:defRPr/>
              </a:pPr>
              <a:t>‹#›</a:t>
            </a:fld>
            <a:endParaRPr lang="en-US" dirty="0"/>
          </a:p>
        </p:txBody>
      </p:sp>
    </p:spTree>
    <p:extLst>
      <p:ext uri="{BB962C8B-B14F-4D97-AF65-F5344CB8AC3E}">
        <p14:creationId xmlns:p14="http://schemas.microsoft.com/office/powerpoint/2010/main" val="287352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E9B427E-D401-4190-8D7D-2D666CEB3BA9}" type="slidenum">
              <a:rPr lang="en-US"/>
              <a:pPr>
                <a:defRPr/>
              </a:pPr>
              <a:t>‹#›</a:t>
            </a:fld>
            <a:endParaRPr lang="en-US" dirty="0"/>
          </a:p>
        </p:txBody>
      </p:sp>
    </p:spTree>
    <p:extLst>
      <p:ext uri="{BB962C8B-B14F-4D97-AF65-F5344CB8AC3E}">
        <p14:creationId xmlns:p14="http://schemas.microsoft.com/office/powerpoint/2010/main" val="30265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A0DFC02-28F5-4477-B07D-5F7A4325B98B}" type="slidenum">
              <a:rPr lang="en-US"/>
              <a:pPr>
                <a:defRPr/>
              </a:pPr>
              <a:t>‹#›</a:t>
            </a:fld>
            <a:endParaRPr lang="en-US" dirty="0"/>
          </a:p>
        </p:txBody>
      </p:sp>
    </p:spTree>
    <p:extLst>
      <p:ext uri="{BB962C8B-B14F-4D97-AF65-F5344CB8AC3E}">
        <p14:creationId xmlns:p14="http://schemas.microsoft.com/office/powerpoint/2010/main" val="94221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7453F6D-48C3-468A-98D8-A8A8BFD93361}" type="slidenum">
              <a:rPr lang="en-US"/>
              <a:pPr>
                <a:defRPr/>
              </a:pPr>
              <a:t>‹#›</a:t>
            </a:fld>
            <a:endParaRPr lang="en-US" dirty="0"/>
          </a:p>
        </p:txBody>
      </p:sp>
    </p:spTree>
    <p:extLst>
      <p:ext uri="{BB962C8B-B14F-4D97-AF65-F5344CB8AC3E}">
        <p14:creationId xmlns:p14="http://schemas.microsoft.com/office/powerpoint/2010/main" val="3443012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721D60B-11AB-461B-A96A-47877F306BEB}" type="slidenum">
              <a:rPr lang="en-US"/>
              <a:pPr>
                <a:defRPr/>
              </a:pPr>
              <a:t>‹#›</a:t>
            </a:fld>
            <a:endParaRPr lang="en-US" dirty="0"/>
          </a:p>
        </p:txBody>
      </p:sp>
    </p:spTree>
    <p:extLst>
      <p:ext uri="{BB962C8B-B14F-4D97-AF65-F5344CB8AC3E}">
        <p14:creationId xmlns:p14="http://schemas.microsoft.com/office/powerpoint/2010/main" val="273868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54F64B8-FDE9-48E0-A0F1-3E5916406DA2}" type="slidenum">
              <a:rPr lang="en-US"/>
              <a:pPr>
                <a:defRPr/>
              </a:pPr>
              <a:t>‹#›</a:t>
            </a:fld>
            <a:endParaRPr lang="en-US" dirty="0"/>
          </a:p>
        </p:txBody>
      </p:sp>
    </p:spTree>
    <p:extLst>
      <p:ext uri="{BB962C8B-B14F-4D97-AF65-F5344CB8AC3E}">
        <p14:creationId xmlns:p14="http://schemas.microsoft.com/office/powerpoint/2010/main" val="235358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hyperlink" Target="http://grants.nih.gov/grants/oer.ht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2" descr="top_header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b="1">
                <a:solidFill>
                  <a:schemeClr val="bg1"/>
                </a:solidFill>
                <a:latin typeface="Arial" charset="0"/>
                <a:cs typeface="Arial" charset="0"/>
              </a:defRPr>
            </a:lvl1pPr>
          </a:lstStyle>
          <a:p>
            <a:pPr>
              <a:defRPr/>
            </a:pPr>
            <a:fld id="{2305C4D8-A626-46A4-B1B2-181C8C5059B1}" type="slidenum">
              <a:rPr lang="en-US"/>
              <a:pPr>
                <a:defRPr/>
              </a:pPr>
              <a:t>‹#›</a:t>
            </a:fld>
            <a:endParaRPr lang="en-US" dirty="0"/>
          </a:p>
        </p:txBody>
      </p:sp>
      <p:pic>
        <p:nvPicPr>
          <p:cNvPr id="1030" name="Picture 6" descr="logo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0"/>
          <p:cNvSpPr txBox="1">
            <a:spLocks noChangeArrowheads="1"/>
          </p:cNvSpPr>
          <p:nvPr/>
        </p:nvSpPr>
        <p:spPr bwMode="auto">
          <a:xfrm>
            <a:off x="228600" y="6583363"/>
            <a:ext cx="202811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spcBef>
                <a:spcPct val="0"/>
              </a:spcBef>
              <a:buFontTx/>
              <a:buNone/>
            </a:pPr>
            <a:r>
              <a:rPr lang="en-US" sz="1200" dirty="0" smtClean="0">
                <a:solidFill>
                  <a:schemeClr val="bg1"/>
                </a:solidFill>
              </a:rPr>
              <a:t>http</a:t>
            </a:r>
            <a:r>
              <a:rPr lang="en-US" sz="1200" dirty="0">
                <a:solidFill>
                  <a:schemeClr val="bg1"/>
                </a:solidFill>
              </a:rPr>
              <a:t>://publicaccess.nih.gov/</a:t>
            </a:r>
          </a:p>
        </p:txBody>
      </p:sp>
      <p:pic>
        <p:nvPicPr>
          <p:cNvPr id="2" name="Picture 2" descr="NIH - Office of Extramural Research Logo">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108" y="6042167"/>
            <a:ext cx="2539788" cy="44738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3366"/>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7" descr="top_headers"/>
          <p:cNvPicPr>
            <a:picLocks noChangeAspect="1" noChangeArrowheads="1"/>
          </p:cNvPicPr>
          <p:nvPr/>
        </p:nvPicPr>
        <p:blipFill>
          <a:blip r:embed="rId14" cstate="print"/>
          <a:srcRect/>
          <a:stretch>
            <a:fillRect/>
          </a:stretch>
        </p:blipFill>
        <p:spPr bwMode="auto">
          <a:xfrm>
            <a:off x="304800" y="127000"/>
            <a:ext cx="8559800" cy="752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28600"/>
            <a:ext cx="7620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New investigator</a:t>
            </a:r>
          </a:p>
        </p:txBody>
      </p:sp>
      <p:sp>
        <p:nvSpPr>
          <p:cNvPr id="1028" name="Rectangle 3"/>
          <p:cNvSpPr>
            <a:spLocks noGrp="1" noChangeArrowheads="1"/>
          </p:cNvSpPr>
          <p:nvPr>
            <p:ph type="body" idx="1"/>
          </p:nvPr>
        </p:nvSpPr>
        <p:spPr bwMode="auto">
          <a:xfrm>
            <a:off x="457200" y="1143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ea typeface="ＭＳ Ｐゴシック" charset="-128"/>
                <a:cs typeface="+mn-cs"/>
              </a:defRPr>
            </a:lvl1pPr>
          </a:lstStyle>
          <a:p>
            <a:pPr>
              <a:spcBef>
                <a:spcPct val="0"/>
              </a:spcBef>
              <a:buFontTx/>
              <a:buNone/>
              <a:defRPr/>
            </a:pPr>
            <a:fld id="{2D74D72F-F224-46FA-A2A1-EF0E16381A8A}" type="slidenum">
              <a:rPr lang="en-US">
                <a:solidFill>
                  <a:srgbClr val="FFFFFF"/>
                </a:solidFill>
              </a:rPr>
              <a:pPr>
                <a:spcBef>
                  <a:spcPct val="0"/>
                </a:spcBef>
                <a:buFontTx/>
                <a:buNone/>
                <a:defRPr/>
              </a:pPr>
              <a:t>‹#›</a:t>
            </a:fld>
            <a:endParaRPr lang="en-US" dirty="0">
              <a:solidFill>
                <a:srgbClr val="FFFFFF"/>
              </a:solidFill>
            </a:endParaRPr>
          </a:p>
        </p:txBody>
      </p:sp>
      <p:pic>
        <p:nvPicPr>
          <p:cNvPr id="2" name="Picture 8" descr="logo1"/>
          <p:cNvPicPr>
            <a:picLocks noChangeAspect="1" noChangeArrowheads="1"/>
          </p:cNvPicPr>
          <p:nvPr/>
        </p:nvPicPr>
        <p:blipFill>
          <a:blip r:embed="rId15" cstate="print"/>
          <a:srcRect/>
          <a:stretch>
            <a:fillRect/>
          </a:stretch>
        </p:blipFill>
        <p:spPr bwMode="auto">
          <a:xfrm>
            <a:off x="393700" y="6080125"/>
            <a:ext cx="368300" cy="371475"/>
          </a:xfrm>
          <a:prstGeom prst="rect">
            <a:avLst/>
          </a:prstGeom>
          <a:noFill/>
          <a:ln w="9525">
            <a:noFill/>
            <a:miter lim="800000"/>
            <a:headEnd/>
            <a:tailEnd/>
          </a:ln>
        </p:spPr>
      </p:pic>
      <p:pic>
        <p:nvPicPr>
          <p:cNvPr id="1031" name="Picture 9" descr="logo2"/>
          <p:cNvPicPr>
            <a:picLocks noChangeAspect="1" noChangeArrowheads="1"/>
          </p:cNvPicPr>
          <p:nvPr/>
        </p:nvPicPr>
        <p:blipFill>
          <a:blip r:embed="rId16" cstate="print"/>
          <a:srcRect/>
          <a:stretch>
            <a:fillRect/>
          </a:stretch>
        </p:blipFill>
        <p:spPr bwMode="auto">
          <a:xfrm>
            <a:off x="838200" y="6080125"/>
            <a:ext cx="381000" cy="371475"/>
          </a:xfrm>
          <a:prstGeom prst="rect">
            <a:avLst/>
          </a:prstGeom>
          <a:noFill/>
          <a:ln w="9525">
            <a:noFill/>
            <a:miter lim="800000"/>
            <a:headEnd/>
            <a:tailEnd/>
          </a:ln>
        </p:spPr>
      </p:pic>
      <p:pic>
        <p:nvPicPr>
          <p:cNvPr id="1032" name="Picture 10" descr="oer"/>
          <p:cNvPicPr>
            <a:picLocks noChangeAspect="1" noChangeArrowheads="1"/>
          </p:cNvPicPr>
          <p:nvPr/>
        </p:nvPicPr>
        <p:blipFill>
          <a:blip r:embed="rId17" cstate="print"/>
          <a:srcRect/>
          <a:stretch>
            <a:fillRect/>
          </a:stretch>
        </p:blipFill>
        <p:spPr bwMode="auto">
          <a:xfrm>
            <a:off x="342900" y="114300"/>
            <a:ext cx="723900" cy="723900"/>
          </a:xfrm>
          <a:prstGeom prst="rect">
            <a:avLst/>
          </a:prstGeom>
          <a:noFill/>
          <a:ln w="9525">
            <a:noFill/>
            <a:miter lim="800000"/>
            <a:headEnd/>
            <a:tailEnd/>
          </a:ln>
        </p:spPr>
      </p:pic>
    </p:spTree>
    <p:extLst>
      <p:ext uri="{BB962C8B-B14F-4D97-AF65-F5344CB8AC3E}">
        <p14:creationId xmlns:p14="http://schemas.microsoft.com/office/powerpoint/2010/main" val="27814184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a:solidFill>
            <a:schemeClr val="bg1"/>
          </a:solidFill>
          <a:latin typeface="+mj-lt"/>
          <a:ea typeface="ＭＳ Ｐゴシック" charset="0"/>
          <a:cs typeface="+mj-cs"/>
        </a:defRPr>
      </a:lvl1pPr>
      <a:lvl2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2pPr>
      <a:lvl3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3pPr>
      <a:lvl4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4pPr>
      <a:lvl5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5pPr>
      <a:lvl6pPr marL="457200" algn="r" rtl="0" fontAlgn="base">
        <a:spcBef>
          <a:spcPct val="0"/>
        </a:spcBef>
        <a:spcAft>
          <a:spcPct val="0"/>
        </a:spcAft>
        <a:defRPr sz="2400" b="1">
          <a:solidFill>
            <a:schemeClr val="bg1"/>
          </a:solidFill>
          <a:latin typeface="Arial" charset="0"/>
          <a:cs typeface="Arial" charset="0"/>
        </a:defRPr>
      </a:lvl6pPr>
      <a:lvl7pPr marL="914400" algn="r" rtl="0" fontAlgn="base">
        <a:spcBef>
          <a:spcPct val="0"/>
        </a:spcBef>
        <a:spcAft>
          <a:spcPct val="0"/>
        </a:spcAft>
        <a:defRPr sz="2400" b="1">
          <a:solidFill>
            <a:schemeClr val="bg1"/>
          </a:solidFill>
          <a:latin typeface="Arial" charset="0"/>
          <a:cs typeface="Arial" charset="0"/>
        </a:defRPr>
      </a:lvl7pPr>
      <a:lvl8pPr marL="1371600" algn="r" rtl="0" fontAlgn="base">
        <a:spcBef>
          <a:spcPct val="0"/>
        </a:spcBef>
        <a:spcAft>
          <a:spcPct val="0"/>
        </a:spcAft>
        <a:defRPr sz="2400" b="1">
          <a:solidFill>
            <a:schemeClr val="bg1"/>
          </a:solidFill>
          <a:latin typeface="Arial" charset="0"/>
          <a:cs typeface="Arial" charset="0"/>
        </a:defRPr>
      </a:lvl8pPr>
      <a:lvl9pPr marL="1828800" algn="r"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7" descr="top_headers"/>
          <p:cNvPicPr>
            <a:picLocks noChangeAspect="1" noChangeArrowheads="1"/>
          </p:cNvPicPr>
          <p:nvPr/>
        </p:nvPicPr>
        <p:blipFill>
          <a:blip r:embed="rId14" cstate="print"/>
          <a:srcRect/>
          <a:stretch>
            <a:fillRect/>
          </a:stretch>
        </p:blipFill>
        <p:spPr bwMode="auto">
          <a:xfrm>
            <a:off x="304800" y="127000"/>
            <a:ext cx="8559800" cy="752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28600"/>
            <a:ext cx="7620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1028" name="Rectangle 3"/>
          <p:cNvSpPr>
            <a:spLocks noGrp="1" noChangeArrowheads="1"/>
          </p:cNvSpPr>
          <p:nvPr>
            <p:ph type="body" idx="1"/>
          </p:nvPr>
        </p:nvSpPr>
        <p:spPr bwMode="auto">
          <a:xfrm>
            <a:off x="457200" y="1143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ea typeface="ＭＳ Ｐゴシック" charset="-128"/>
                <a:cs typeface="+mn-cs"/>
              </a:defRPr>
            </a:lvl1pPr>
          </a:lstStyle>
          <a:p>
            <a:pPr>
              <a:spcBef>
                <a:spcPct val="0"/>
              </a:spcBef>
              <a:buFontTx/>
              <a:buNone/>
              <a:defRPr/>
            </a:pPr>
            <a:fld id="{2D74D72F-F224-46FA-A2A1-EF0E16381A8A}" type="slidenum">
              <a:rPr lang="en-US">
                <a:solidFill>
                  <a:srgbClr val="FFFFFF"/>
                </a:solidFill>
              </a:rPr>
              <a:pPr>
                <a:spcBef>
                  <a:spcPct val="0"/>
                </a:spcBef>
                <a:buFontTx/>
                <a:buNone/>
                <a:defRPr/>
              </a:pPr>
              <a:t>‹#›</a:t>
            </a:fld>
            <a:endParaRPr lang="en-US" dirty="0">
              <a:solidFill>
                <a:srgbClr val="FFFFFF"/>
              </a:solidFill>
            </a:endParaRPr>
          </a:p>
        </p:txBody>
      </p:sp>
      <p:pic>
        <p:nvPicPr>
          <p:cNvPr id="2" name="Picture 8" descr="logo1"/>
          <p:cNvPicPr>
            <a:picLocks noChangeAspect="1" noChangeArrowheads="1"/>
          </p:cNvPicPr>
          <p:nvPr/>
        </p:nvPicPr>
        <p:blipFill>
          <a:blip r:embed="rId15" cstate="print"/>
          <a:srcRect/>
          <a:stretch>
            <a:fillRect/>
          </a:stretch>
        </p:blipFill>
        <p:spPr bwMode="auto">
          <a:xfrm>
            <a:off x="393700" y="6080125"/>
            <a:ext cx="368300" cy="371475"/>
          </a:xfrm>
          <a:prstGeom prst="rect">
            <a:avLst/>
          </a:prstGeom>
          <a:noFill/>
          <a:ln w="9525">
            <a:noFill/>
            <a:miter lim="800000"/>
            <a:headEnd/>
            <a:tailEnd/>
          </a:ln>
        </p:spPr>
      </p:pic>
      <p:pic>
        <p:nvPicPr>
          <p:cNvPr id="1031" name="Picture 9" descr="logo2"/>
          <p:cNvPicPr>
            <a:picLocks noChangeAspect="1" noChangeArrowheads="1"/>
          </p:cNvPicPr>
          <p:nvPr/>
        </p:nvPicPr>
        <p:blipFill>
          <a:blip r:embed="rId16" cstate="print"/>
          <a:srcRect/>
          <a:stretch>
            <a:fillRect/>
          </a:stretch>
        </p:blipFill>
        <p:spPr bwMode="auto">
          <a:xfrm>
            <a:off x="838200" y="6080125"/>
            <a:ext cx="381000" cy="371475"/>
          </a:xfrm>
          <a:prstGeom prst="rect">
            <a:avLst/>
          </a:prstGeom>
          <a:noFill/>
          <a:ln w="9525">
            <a:noFill/>
            <a:miter lim="800000"/>
            <a:headEnd/>
            <a:tailEnd/>
          </a:ln>
        </p:spPr>
      </p:pic>
      <p:pic>
        <p:nvPicPr>
          <p:cNvPr id="1032" name="Picture 10" descr="oer"/>
          <p:cNvPicPr>
            <a:picLocks noChangeAspect="1" noChangeArrowheads="1"/>
          </p:cNvPicPr>
          <p:nvPr/>
        </p:nvPicPr>
        <p:blipFill>
          <a:blip r:embed="rId17" cstate="print"/>
          <a:srcRect/>
          <a:stretch>
            <a:fillRect/>
          </a:stretch>
        </p:blipFill>
        <p:spPr bwMode="auto">
          <a:xfrm>
            <a:off x="342900" y="114300"/>
            <a:ext cx="723900" cy="723900"/>
          </a:xfrm>
          <a:prstGeom prst="rect">
            <a:avLst/>
          </a:prstGeom>
          <a:noFill/>
          <a:ln w="9525">
            <a:noFill/>
            <a:miter lim="800000"/>
            <a:headEnd/>
            <a:tailEnd/>
          </a:ln>
        </p:spPr>
      </p:pic>
    </p:spTree>
    <p:extLst>
      <p:ext uri="{BB962C8B-B14F-4D97-AF65-F5344CB8AC3E}">
        <p14:creationId xmlns:p14="http://schemas.microsoft.com/office/powerpoint/2010/main" val="12477291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a:solidFill>
            <a:schemeClr val="bg1"/>
          </a:solidFill>
          <a:latin typeface="+mj-lt"/>
          <a:ea typeface="ＭＳ Ｐゴシック" charset="0"/>
          <a:cs typeface="+mj-cs"/>
        </a:defRPr>
      </a:lvl1pPr>
      <a:lvl2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2pPr>
      <a:lvl3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3pPr>
      <a:lvl4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4pPr>
      <a:lvl5pPr algn="r" rtl="0" eaLnBrk="0" fontAlgn="base" hangingPunct="0">
        <a:spcBef>
          <a:spcPct val="0"/>
        </a:spcBef>
        <a:spcAft>
          <a:spcPct val="0"/>
        </a:spcAft>
        <a:defRPr sz="2400" b="1">
          <a:solidFill>
            <a:schemeClr val="bg1"/>
          </a:solidFill>
          <a:latin typeface="Arial" charset="0"/>
          <a:ea typeface="ＭＳ Ｐゴシック" charset="0"/>
          <a:cs typeface="Arial" charset="0"/>
        </a:defRPr>
      </a:lvl5pPr>
      <a:lvl6pPr marL="457200" algn="r" rtl="0" fontAlgn="base">
        <a:spcBef>
          <a:spcPct val="0"/>
        </a:spcBef>
        <a:spcAft>
          <a:spcPct val="0"/>
        </a:spcAft>
        <a:defRPr sz="2400" b="1">
          <a:solidFill>
            <a:schemeClr val="bg1"/>
          </a:solidFill>
          <a:latin typeface="Arial" charset="0"/>
          <a:cs typeface="Arial" charset="0"/>
        </a:defRPr>
      </a:lvl6pPr>
      <a:lvl7pPr marL="914400" algn="r" rtl="0" fontAlgn="base">
        <a:spcBef>
          <a:spcPct val="0"/>
        </a:spcBef>
        <a:spcAft>
          <a:spcPct val="0"/>
        </a:spcAft>
        <a:defRPr sz="2400" b="1">
          <a:solidFill>
            <a:schemeClr val="bg1"/>
          </a:solidFill>
          <a:latin typeface="Arial" charset="0"/>
          <a:cs typeface="Arial" charset="0"/>
        </a:defRPr>
      </a:lvl7pPr>
      <a:lvl8pPr marL="1371600" algn="r" rtl="0" fontAlgn="base">
        <a:spcBef>
          <a:spcPct val="0"/>
        </a:spcBef>
        <a:spcAft>
          <a:spcPct val="0"/>
        </a:spcAft>
        <a:defRPr sz="2400" b="1">
          <a:solidFill>
            <a:schemeClr val="bg1"/>
          </a:solidFill>
          <a:latin typeface="Arial" charset="0"/>
          <a:cs typeface="Arial" charset="0"/>
        </a:defRPr>
      </a:lvl8pPr>
      <a:lvl9pPr marL="1828800" algn="r"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ublicaccess.nih.gov/communications.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publicaccess.nih.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era.nih.gov/files/eRA_Commons_Rol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grants.nih.gov/grants/guide/notice-files/NOT-OD-16-079.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ublicaccess.nih.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ublicaccess.nih.gov/nih_employee_procedures.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pm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publicaccess.nih.gov/" TargetMode="External"/><Relationship Id="rId4" Type="http://schemas.openxmlformats.org/officeDocument/2006/relationships/hyperlink" Target="http://publicaccess.nih.gov/submit_process_journals.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nihms.nih.gov/web-help/" TargetMode="External"/><Relationship Id="rId3" Type="http://schemas.openxmlformats.org/officeDocument/2006/relationships/hyperlink" Target="http://publicaccess.nih.gov/" TargetMode="External"/><Relationship Id="rId7" Type="http://schemas.openxmlformats.org/officeDocument/2006/relationships/hyperlink" Target="http://www.nihms.nih.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PublicAccess@NIH.GOV" TargetMode="External"/><Relationship Id="rId5" Type="http://schemas.openxmlformats.org/officeDocument/2006/relationships/hyperlink" Target="http://publicaccess.nih.gov/communications.htm" TargetMode="External"/><Relationship Id="rId10" Type="http://schemas.openxmlformats.org/officeDocument/2006/relationships/hyperlink" Target="http://www.pubmedcentral.nih.gov/about/pubinfo.html" TargetMode="External"/><Relationship Id="rId4" Type="http://schemas.openxmlformats.org/officeDocument/2006/relationships/hyperlink" Target="http://publicaccess.nih.gov/sponsored.htm" TargetMode="External"/><Relationship Id="rId9" Type="http://schemas.openxmlformats.org/officeDocument/2006/relationships/hyperlink" Target="http://www.pubmedcentral.nih.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www.ncbi.nlm.nih.gov/pmc/"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genesdev.cshlp.org/content/curren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ncbi.nlm.nih.gov/pmc/pmctopmid/" TargetMode="Externa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https://www.youtube.com/watch?v=IIEBtfnSqMA"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publicaccess.nih.gov/sponsored-programs.ht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5.xml.rels><?xml version="1.0" encoding="UTF-8" standalone="yes"?>
<Relationships xmlns="http://schemas.openxmlformats.org/package/2006/relationships"><Relationship Id="rId3" Type="http://schemas.openxmlformats.org/officeDocument/2006/relationships/hyperlink" Target="https://becker.wustl.edu/sites/default/files/PACM_Legend.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8.tiff"/></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55601" y="923925"/>
            <a:ext cx="8402637" cy="1689100"/>
          </a:xfrm>
        </p:spPr>
        <p:txBody>
          <a:bodyPr/>
          <a:lstStyle/>
          <a:p>
            <a:pPr algn="ctr" eaLnBrk="1" hangingPunct="1"/>
            <a:r>
              <a:rPr lang="en-US" sz="3600" dirty="0" smtClean="0">
                <a:solidFill>
                  <a:srgbClr val="009900"/>
                </a:solidFill>
              </a:rPr>
              <a:t>The NIH Public Access Policy</a:t>
            </a:r>
            <a:endParaRPr lang="en-US" sz="3200" dirty="0" smtClean="0">
              <a:solidFill>
                <a:srgbClr val="009900"/>
              </a:solidFill>
            </a:endParaRPr>
          </a:p>
        </p:txBody>
      </p:sp>
      <p:sp>
        <p:nvSpPr>
          <p:cNvPr id="4" name="Rectangle 3"/>
          <p:cNvSpPr txBox="1">
            <a:spLocks noChangeArrowheads="1"/>
          </p:cNvSpPr>
          <p:nvPr/>
        </p:nvSpPr>
        <p:spPr bwMode="auto">
          <a:xfrm>
            <a:off x="355601" y="2811463"/>
            <a:ext cx="846454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ctr" eaLnBrk="1" hangingPunct="1">
              <a:buFontTx/>
              <a:buNone/>
            </a:pPr>
            <a:endParaRPr lang="en-US" dirty="0"/>
          </a:p>
          <a:p>
            <a:pPr algn="ctr" eaLnBrk="1" hangingPunct="1">
              <a:buFontTx/>
              <a:buNone/>
            </a:pPr>
            <a:r>
              <a:rPr lang="en-US" dirty="0" smtClean="0"/>
              <a:t>NIH Regionals</a:t>
            </a:r>
          </a:p>
          <a:p>
            <a:pPr algn="ctr" eaLnBrk="1" hangingPunct="1">
              <a:buFontTx/>
              <a:buNone/>
            </a:pPr>
            <a:r>
              <a:rPr lang="en-US" dirty="0" smtClean="0"/>
              <a:t>May 2016</a:t>
            </a:r>
          </a:p>
          <a:p>
            <a:pPr algn="ctr" eaLnBrk="1" hangingPunct="1">
              <a:buFontTx/>
              <a:buNone/>
            </a:pPr>
            <a:endParaRPr lang="en-US" dirty="0" smtClean="0"/>
          </a:p>
          <a:p>
            <a:pPr algn="ctr" eaLnBrk="1" hangingPunct="1">
              <a:buFontTx/>
              <a:buNone/>
            </a:pPr>
            <a:r>
              <a:rPr lang="en-US" dirty="0" smtClean="0"/>
              <a:t>Katie Funk, Neil Thakur, Bart Trawick</a:t>
            </a:r>
            <a:endParaRPr lang="en-US" dirty="0"/>
          </a:p>
          <a:p>
            <a:pPr algn="ctr" eaLnBrk="1" hangingPunct="1">
              <a:buFontTx/>
              <a:buNone/>
            </a:pPr>
            <a:endParaRPr lang="en-US" sz="2000" dirty="0" smtClean="0"/>
          </a:p>
          <a:p>
            <a:pPr algn="ctr" eaLnBrk="1" hangingPunct="1">
              <a:buFontTx/>
              <a:buNone/>
            </a:pPr>
            <a:r>
              <a:rPr lang="en-US" sz="1400" dirty="0" smtClean="0"/>
              <a:t>Posted at </a:t>
            </a:r>
            <a:r>
              <a:rPr lang="en-US" sz="1400" dirty="0" smtClean="0">
                <a:hlinkClick r:id="rId3"/>
              </a:rPr>
              <a:t>http</a:t>
            </a:r>
            <a:r>
              <a:rPr lang="en-US" sz="1600" dirty="0">
                <a:hlinkClick r:id="rId3"/>
              </a:rPr>
              <a:t>://</a:t>
            </a:r>
            <a:r>
              <a:rPr lang="en-US" sz="1400" dirty="0" smtClean="0">
                <a:hlinkClick r:id="rId3"/>
              </a:rPr>
              <a:t>publicaccess.nih.gov/communications.htm</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96787" y="354103"/>
            <a:ext cx="7620000" cy="563563"/>
          </a:xfrm>
        </p:spPr>
        <p:txBody>
          <a:bodyPr/>
          <a:lstStyle/>
          <a:p>
            <a:r>
              <a:rPr lang="en-US" dirty="0">
                <a:solidFill>
                  <a:srgbClr val="FFFFFF"/>
                </a:solidFill>
                <a:ea typeface="ＭＳ Ｐゴシック"/>
              </a:rPr>
              <a:t>Posting Papers: Methods A and B straight to PMC</a:t>
            </a:r>
            <a:br>
              <a:rPr lang="en-US" dirty="0">
                <a:solidFill>
                  <a:srgbClr val="FFFFFF"/>
                </a:solidFill>
                <a:ea typeface="ＭＳ Ｐゴシック"/>
              </a:rPr>
            </a:br>
            <a:endParaRPr lang="en-US" dirty="0"/>
          </a:p>
        </p:txBody>
      </p:sp>
      <p:sp>
        <p:nvSpPr>
          <p:cNvPr id="17410" name="Slide Number Placeholder 1"/>
          <p:cNvSpPr>
            <a:spLocks noGrp="1"/>
          </p:cNvSpPr>
          <p:nvPr>
            <p:ph type="sldNum" sz="quarter" idx="10"/>
          </p:nvPr>
        </p:nvSpPr>
        <p:spPr>
          <a:noFill/>
        </p:spPr>
        <p:txBody>
          <a:bodyPr/>
          <a:lstStyle/>
          <a:p>
            <a:fld id="{43545C2A-97EB-45DC-B077-D6F7B58C0B15}" type="slidenum">
              <a:rPr lang="en-US" smtClean="0">
                <a:solidFill>
                  <a:srgbClr val="FFFFFF"/>
                </a:solidFill>
                <a:ea typeface="ＭＳ Ｐゴシック"/>
                <a:cs typeface="ＭＳ Ｐゴシック"/>
              </a:rPr>
              <a:pPr/>
              <a:t>10</a:t>
            </a:fld>
            <a:endParaRPr lang="en-US" dirty="0" smtClean="0">
              <a:solidFill>
                <a:srgbClr val="FFFFFF"/>
              </a:solidFill>
              <a:ea typeface="ＭＳ Ｐゴシック"/>
              <a:cs typeface="ＭＳ Ｐゴシック"/>
            </a:endParaRPr>
          </a:p>
        </p:txBody>
      </p:sp>
      <p:grpSp>
        <p:nvGrpSpPr>
          <p:cNvPr id="2" name="Group 1" descr="Journal deposits the published version of all NIH-funded articles in PMC.       &#10;&#10;Author arranges for Publisher to deposit published version of specific article in PMC&#10;&#10;Final published in PMC&#10;&#10;" title="Posting Papers graphic"/>
          <p:cNvGrpSpPr/>
          <p:nvPr/>
        </p:nvGrpSpPr>
        <p:grpSpPr>
          <a:xfrm>
            <a:off x="1658698" y="1670242"/>
            <a:ext cx="6073563" cy="3448242"/>
            <a:chOff x="1658698" y="1670242"/>
            <a:chExt cx="6073563" cy="3448242"/>
          </a:xfrm>
        </p:grpSpPr>
        <p:grpSp>
          <p:nvGrpSpPr>
            <p:cNvPr id="4" name="Group 3"/>
            <p:cNvGrpSpPr/>
            <p:nvPr/>
          </p:nvGrpSpPr>
          <p:grpSpPr>
            <a:xfrm>
              <a:off x="1658698" y="1928427"/>
              <a:ext cx="2514600" cy="954087"/>
              <a:chOff x="388697" y="1528184"/>
              <a:chExt cx="2514600" cy="954087"/>
            </a:xfrm>
          </p:grpSpPr>
          <p:sp>
            <p:nvSpPr>
              <p:cNvPr id="17412" name="TextBox 8"/>
              <p:cNvSpPr txBox="1">
                <a:spLocks noChangeArrowheads="1"/>
              </p:cNvSpPr>
              <p:nvPr/>
            </p:nvSpPr>
            <p:spPr bwMode="auto">
              <a:xfrm>
                <a:off x="388697" y="1796471"/>
                <a:ext cx="5334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0000FF"/>
                    </a:solidFill>
                    <a:ea typeface="ＭＳ Ｐゴシック"/>
                  </a:rPr>
                  <a:t> </a:t>
                </a:r>
                <a:r>
                  <a:rPr lang="en-US" b="1" dirty="0" smtClean="0">
                    <a:solidFill>
                      <a:srgbClr val="0000FF"/>
                    </a:solidFill>
                    <a:ea typeface="ＭＳ Ｐゴシック"/>
                  </a:rPr>
                  <a:t>A</a:t>
                </a:r>
                <a:endParaRPr lang="en-US" b="1" dirty="0">
                  <a:solidFill>
                    <a:srgbClr val="0000FF"/>
                  </a:solidFill>
                  <a:ea typeface="ＭＳ Ｐゴシック"/>
                </a:endParaRPr>
              </a:p>
            </p:txBody>
          </p:sp>
          <p:sp>
            <p:nvSpPr>
              <p:cNvPr id="17415" name="Rectangle 34"/>
              <p:cNvSpPr>
                <a:spLocks noChangeArrowheads="1"/>
              </p:cNvSpPr>
              <p:nvPr/>
            </p:nvSpPr>
            <p:spPr bwMode="auto">
              <a:xfrm>
                <a:off x="998297" y="1528184"/>
                <a:ext cx="1905000" cy="954087"/>
              </a:xfrm>
              <a:prstGeom prst="rect">
                <a:avLst/>
              </a:prstGeom>
              <a:noFill/>
              <a:ln w="28575">
                <a:solidFill>
                  <a:srgbClr val="0000FF"/>
                </a:solidFill>
                <a:miter lim="800000"/>
                <a:headEnd/>
                <a:tailEnd/>
              </a:ln>
            </p:spPr>
            <p:txBody>
              <a:bodyPr>
                <a:spAutoFit/>
              </a:bodyPr>
              <a:lstStyle/>
              <a:p>
                <a:pPr>
                  <a:spcBef>
                    <a:spcPct val="0"/>
                  </a:spcBef>
                  <a:buFontTx/>
                  <a:buNone/>
                </a:pPr>
                <a:r>
                  <a:rPr lang="en-US" sz="1400" b="1" dirty="0" smtClean="0">
                    <a:solidFill>
                      <a:srgbClr val="000000"/>
                    </a:solidFill>
                    <a:ea typeface="ＭＳ Ｐゴシック"/>
                  </a:rPr>
                  <a:t>Journal</a:t>
                </a:r>
                <a:r>
                  <a:rPr lang="en-US" sz="1400" b="1" baseline="30000" dirty="0" smtClean="0">
                    <a:solidFill>
                      <a:srgbClr val="0000FF"/>
                    </a:solidFill>
                    <a:ea typeface="ＭＳ Ｐゴシック"/>
                  </a:rPr>
                  <a:t> </a:t>
                </a:r>
                <a:r>
                  <a:rPr lang="en-US" sz="1400" dirty="0">
                    <a:solidFill>
                      <a:srgbClr val="000000"/>
                    </a:solidFill>
                    <a:ea typeface="ＭＳ Ｐゴシック"/>
                  </a:rPr>
                  <a:t>deposits the published version of all NIH-funded articles in </a:t>
                </a:r>
                <a:r>
                  <a:rPr lang="en-US" sz="1400" b="1" dirty="0">
                    <a:solidFill>
                      <a:srgbClr val="0000FF"/>
                    </a:solidFill>
                    <a:ea typeface="ＭＳ Ｐゴシック"/>
                  </a:rPr>
                  <a:t>PMC</a:t>
                </a:r>
                <a:r>
                  <a:rPr lang="en-US" sz="1400" dirty="0">
                    <a:solidFill>
                      <a:srgbClr val="000000"/>
                    </a:solidFill>
                    <a:ea typeface="ＭＳ Ｐゴシック"/>
                  </a:rPr>
                  <a:t>.       </a:t>
                </a:r>
              </a:p>
            </p:txBody>
          </p:sp>
        </p:grpSp>
        <p:sp>
          <p:nvSpPr>
            <p:cNvPr id="17413" name="TextBox 9"/>
            <p:cNvSpPr txBox="1">
              <a:spLocks noChangeArrowheads="1"/>
            </p:cNvSpPr>
            <p:nvPr/>
          </p:nvSpPr>
          <p:spPr bwMode="auto">
            <a:xfrm>
              <a:off x="1666394" y="4067078"/>
              <a:ext cx="4318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0000FF"/>
                  </a:solidFill>
                  <a:ea typeface="ＭＳ Ｐゴシック"/>
                </a:rPr>
                <a:t>B</a:t>
              </a:r>
            </a:p>
          </p:txBody>
        </p:sp>
        <p:sp>
          <p:nvSpPr>
            <p:cNvPr id="17414" name="Rectangle 33"/>
            <p:cNvSpPr>
              <a:spLocks noChangeArrowheads="1"/>
            </p:cNvSpPr>
            <p:nvPr/>
          </p:nvSpPr>
          <p:spPr bwMode="auto">
            <a:xfrm>
              <a:off x="2275994" y="3850794"/>
              <a:ext cx="2011218" cy="954107"/>
            </a:xfrm>
            <a:prstGeom prst="rect">
              <a:avLst/>
            </a:prstGeom>
            <a:noFill/>
            <a:ln w="28575">
              <a:solidFill>
                <a:srgbClr val="0000FF"/>
              </a:solidFill>
              <a:miter lim="800000"/>
              <a:headEnd/>
              <a:tailEnd/>
            </a:ln>
          </p:spPr>
          <p:txBody>
            <a:bodyPr wrap="square">
              <a:spAutoFit/>
            </a:bodyPr>
            <a:lstStyle/>
            <a:p>
              <a:pPr>
                <a:spcBef>
                  <a:spcPct val="0"/>
                </a:spcBef>
                <a:buFontTx/>
                <a:buNone/>
              </a:pPr>
              <a:r>
                <a:rPr lang="en-US" sz="1400" dirty="0" smtClean="0">
                  <a:solidFill>
                    <a:srgbClr val="000000"/>
                  </a:solidFill>
                  <a:ea typeface="ＭＳ Ｐゴシック"/>
                </a:rPr>
                <a:t>Author </a:t>
              </a:r>
              <a:r>
                <a:rPr lang="en-US" sz="1400" dirty="0">
                  <a:solidFill>
                    <a:srgbClr val="000000"/>
                  </a:solidFill>
                  <a:ea typeface="ＭＳ Ｐゴシック"/>
                </a:rPr>
                <a:t>arranges </a:t>
              </a:r>
              <a:r>
                <a:rPr lang="en-US" sz="1400" dirty="0" smtClean="0">
                  <a:solidFill>
                    <a:srgbClr val="000000"/>
                  </a:solidFill>
                  <a:ea typeface="ＭＳ Ｐゴシック"/>
                </a:rPr>
                <a:t>for </a:t>
              </a:r>
              <a:r>
                <a:rPr lang="en-US" sz="1400" b="1" dirty="0" smtClean="0">
                  <a:solidFill>
                    <a:srgbClr val="000000"/>
                  </a:solidFill>
                  <a:ea typeface="ＭＳ Ｐゴシック"/>
                </a:rPr>
                <a:t>Publisher</a:t>
              </a:r>
              <a:r>
                <a:rPr lang="en-US" sz="1400" dirty="0" smtClean="0">
                  <a:solidFill>
                    <a:srgbClr val="000000"/>
                  </a:solidFill>
                  <a:ea typeface="ＭＳ Ｐゴシック"/>
                </a:rPr>
                <a:t> </a:t>
              </a:r>
              <a:r>
                <a:rPr lang="en-US" sz="1400" dirty="0">
                  <a:solidFill>
                    <a:srgbClr val="000000"/>
                  </a:solidFill>
                  <a:ea typeface="ＭＳ Ｐゴシック"/>
                </a:rPr>
                <a:t>to deposit published version of </a:t>
              </a:r>
              <a:r>
                <a:rPr lang="en-US" sz="1400" dirty="0" smtClean="0">
                  <a:solidFill>
                    <a:srgbClr val="000000"/>
                  </a:solidFill>
                  <a:ea typeface="ＭＳ Ｐゴシック"/>
                </a:rPr>
                <a:t>specific article </a:t>
              </a:r>
              <a:r>
                <a:rPr lang="en-US" sz="1400" dirty="0">
                  <a:solidFill>
                    <a:srgbClr val="000000"/>
                  </a:solidFill>
                  <a:ea typeface="ＭＳ Ｐゴシック"/>
                </a:rPr>
                <a:t>in </a:t>
              </a:r>
              <a:r>
                <a:rPr lang="en-US" sz="1400" b="1" dirty="0">
                  <a:solidFill>
                    <a:srgbClr val="0000FF"/>
                  </a:solidFill>
                  <a:ea typeface="ＭＳ Ｐゴシック"/>
                </a:rPr>
                <a:t>PMC</a:t>
              </a:r>
              <a:r>
                <a:rPr lang="en-US" sz="1400" dirty="0">
                  <a:solidFill>
                    <a:srgbClr val="000000"/>
                  </a:solidFill>
                  <a:ea typeface="ＭＳ Ｐゴシック"/>
                </a:rPr>
                <a:t>.</a:t>
              </a:r>
            </a:p>
          </p:txBody>
        </p:sp>
        <p:sp>
          <p:nvSpPr>
            <p:cNvPr id="17420" name="TextBox 97"/>
            <p:cNvSpPr txBox="1">
              <a:spLocks noChangeArrowheads="1"/>
            </p:cNvSpPr>
            <p:nvPr/>
          </p:nvSpPr>
          <p:spPr bwMode="auto">
            <a:xfrm>
              <a:off x="5611091" y="2462694"/>
              <a:ext cx="1905000" cy="646112"/>
            </a:xfrm>
            <a:prstGeom prst="rect">
              <a:avLst/>
            </a:prstGeom>
            <a:noFill/>
            <a:ln w="28575">
              <a:solidFill>
                <a:srgbClr val="FF0000"/>
              </a:solidFill>
              <a:miter lim="800000"/>
              <a:headEnd/>
              <a:tailEnd/>
            </a:ln>
          </p:spPr>
          <p:txBody>
            <a:bodyPr>
              <a:spAutoFit/>
            </a:bodyPr>
            <a:lstStyle/>
            <a:p>
              <a:pPr algn="ctr">
                <a:spcBef>
                  <a:spcPct val="0"/>
                </a:spcBef>
                <a:buFontTx/>
                <a:buNone/>
              </a:pPr>
              <a:r>
                <a:rPr lang="en-US" sz="1800" b="1" i="1" dirty="0">
                  <a:solidFill>
                    <a:srgbClr val="000000"/>
                  </a:solidFill>
                  <a:ea typeface="ＭＳ Ｐゴシック"/>
                </a:rPr>
                <a:t>Final published article in PMC</a:t>
              </a:r>
            </a:p>
          </p:txBody>
        </p:sp>
        <p:sp>
          <p:nvSpPr>
            <p:cNvPr id="5" name="Right Brace 4"/>
            <p:cNvSpPr/>
            <p:nvPr/>
          </p:nvSpPr>
          <p:spPr>
            <a:xfrm>
              <a:off x="4833697" y="1670242"/>
              <a:ext cx="500303" cy="3448242"/>
            </a:xfrm>
            <a:prstGeom prst="rightBrace">
              <a:avLst>
                <a:gd name="adj1" fmla="val 96025"/>
                <a:gd name="adj2" fmla="val 50000"/>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2" name="Picture 11" title="PMC logo"/>
            <p:cNvPicPr>
              <a:picLocks noChangeAspect="1"/>
            </p:cNvPicPr>
            <p:nvPr/>
          </p:nvPicPr>
          <p:blipFill>
            <a:blip r:embed="rId3"/>
            <a:stretch>
              <a:fillRect/>
            </a:stretch>
          </p:blipFill>
          <p:spPr>
            <a:xfrm>
              <a:off x="5611091" y="3335477"/>
              <a:ext cx="2121170" cy="1193564"/>
            </a:xfrm>
            <a:prstGeom prst="rect">
              <a:avLst/>
            </a:prstGeom>
          </p:spPr>
        </p:pic>
      </p:grpSp>
    </p:spTree>
    <p:extLst>
      <p:ext uri="{BB962C8B-B14F-4D97-AF65-F5344CB8AC3E}">
        <p14:creationId xmlns:p14="http://schemas.microsoft.com/office/powerpoint/2010/main" val="282270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4103"/>
            <a:ext cx="7620000" cy="563563"/>
          </a:xfrm>
        </p:spPr>
        <p:txBody>
          <a:bodyPr/>
          <a:lstStyle/>
          <a:p>
            <a:r>
              <a:rPr lang="en-US" dirty="0">
                <a:solidFill>
                  <a:srgbClr val="FFFFFF"/>
                </a:solidFill>
                <a:ea typeface="ＭＳ Ｐゴシック"/>
              </a:rPr>
              <a:t>Posting Papers: Methods C&amp;D via the NIHMS</a:t>
            </a:r>
            <a:br>
              <a:rPr lang="en-US" dirty="0">
                <a:solidFill>
                  <a:srgbClr val="FFFFFF"/>
                </a:solidFill>
                <a:ea typeface="ＭＳ Ｐゴシック"/>
              </a:rPr>
            </a:br>
            <a:endParaRPr lang="en-US" dirty="0"/>
          </a:p>
        </p:txBody>
      </p:sp>
      <p:sp>
        <p:nvSpPr>
          <p:cNvPr id="21506" name="Slide Number Placeholder 1"/>
          <p:cNvSpPr>
            <a:spLocks noGrp="1"/>
          </p:cNvSpPr>
          <p:nvPr>
            <p:ph type="sldNum" sz="quarter" idx="10"/>
          </p:nvPr>
        </p:nvSpPr>
        <p:spPr>
          <a:noFill/>
        </p:spPr>
        <p:txBody>
          <a:bodyPr/>
          <a:lstStyle/>
          <a:p>
            <a:fld id="{E7D160B0-E122-4D93-8BE4-A0E88B16E0B4}" type="slidenum">
              <a:rPr lang="en-US" smtClean="0">
                <a:solidFill>
                  <a:srgbClr val="FFFFFF"/>
                </a:solidFill>
                <a:ea typeface="ＭＳ Ｐゴシック"/>
                <a:cs typeface="ＭＳ Ｐゴシック"/>
              </a:rPr>
              <a:pPr/>
              <a:t>11</a:t>
            </a:fld>
            <a:endParaRPr lang="en-US" dirty="0" smtClean="0">
              <a:solidFill>
                <a:srgbClr val="FFFFFF"/>
              </a:solidFill>
              <a:ea typeface="ＭＳ Ｐゴシック"/>
              <a:cs typeface="ＭＳ Ｐゴシック"/>
            </a:endParaRPr>
          </a:p>
        </p:txBody>
      </p:sp>
      <p:grpSp>
        <p:nvGrpSpPr>
          <p:cNvPr id="3" name="Group 2"/>
          <p:cNvGrpSpPr/>
          <p:nvPr/>
        </p:nvGrpSpPr>
        <p:grpSpPr>
          <a:xfrm>
            <a:off x="354061" y="917666"/>
            <a:ext cx="8408939" cy="3210820"/>
            <a:chOff x="381000" y="2593113"/>
            <a:chExt cx="8408939" cy="3210820"/>
          </a:xfrm>
        </p:grpSpPr>
        <p:sp>
          <p:nvSpPr>
            <p:cNvPr id="21508" name="TextBox 10"/>
            <p:cNvSpPr txBox="1">
              <a:spLocks noChangeArrowheads="1"/>
            </p:cNvSpPr>
            <p:nvPr/>
          </p:nvSpPr>
          <p:spPr bwMode="auto">
            <a:xfrm>
              <a:off x="381000" y="3428233"/>
              <a:ext cx="4826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C</a:t>
              </a:r>
            </a:p>
          </p:txBody>
        </p:sp>
        <p:sp>
          <p:nvSpPr>
            <p:cNvPr id="21509" name="TextBox 11"/>
            <p:cNvSpPr txBox="1">
              <a:spLocks noChangeArrowheads="1"/>
            </p:cNvSpPr>
            <p:nvPr/>
          </p:nvSpPr>
          <p:spPr bwMode="auto">
            <a:xfrm>
              <a:off x="381000" y="4545833"/>
              <a:ext cx="381000" cy="461963"/>
            </a:xfrm>
            <a:prstGeom prst="rect">
              <a:avLst/>
            </a:prstGeom>
            <a:noFill/>
            <a:ln w="9525">
              <a:noFill/>
              <a:miter lim="800000"/>
              <a:headEnd/>
              <a:tailEnd/>
            </a:ln>
          </p:spPr>
          <p:txBody>
            <a:bodyPr>
              <a:spAutoFit/>
            </a:bodyPr>
            <a:lstStyle/>
            <a:p>
              <a:pPr>
                <a:spcBef>
                  <a:spcPct val="0"/>
                </a:spcBef>
                <a:buFontTx/>
                <a:buNone/>
              </a:pPr>
              <a:r>
                <a:rPr lang="en-US" b="1" dirty="0">
                  <a:solidFill>
                    <a:srgbClr val="33CC33"/>
                  </a:solidFill>
                  <a:ea typeface="ＭＳ Ｐゴシック"/>
                </a:rPr>
                <a:t>D</a:t>
              </a:r>
            </a:p>
          </p:txBody>
        </p:sp>
        <p:sp>
          <p:nvSpPr>
            <p:cNvPr id="21510" name="TextBox 35" descr="http://publicaccess.nih.gov/submit_process_journals.htm#journals&#10;" title="Posting Papers - C&amp;D via the NIHMS chart"/>
            <p:cNvSpPr txBox="1">
              <a:spLocks noChangeArrowheads="1"/>
            </p:cNvSpPr>
            <p:nvPr/>
          </p:nvSpPr>
          <p:spPr bwMode="auto">
            <a:xfrm>
              <a:off x="990600" y="3174233"/>
              <a:ext cx="1905000" cy="954088"/>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Author or other  submits final peer reviewed manuscript to the NIHMS. </a:t>
              </a:r>
            </a:p>
          </p:txBody>
        </p:sp>
        <p:sp>
          <p:nvSpPr>
            <p:cNvPr id="21511" name="TextBox 56"/>
            <p:cNvSpPr txBox="1">
              <a:spLocks noChangeArrowheads="1"/>
            </p:cNvSpPr>
            <p:nvPr/>
          </p:nvSpPr>
          <p:spPr bwMode="auto">
            <a:xfrm>
              <a:off x="990600" y="4353746"/>
              <a:ext cx="1905000" cy="954087"/>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Journal publisher submits final peer reviewed manuscript to the NIHMS.</a:t>
              </a:r>
            </a:p>
          </p:txBody>
        </p:sp>
        <p:sp>
          <p:nvSpPr>
            <p:cNvPr id="21512" name="TextBox 40"/>
            <p:cNvSpPr txBox="1">
              <a:spLocks noChangeArrowheads="1"/>
            </p:cNvSpPr>
            <p:nvPr/>
          </p:nvSpPr>
          <p:spPr bwMode="auto">
            <a:xfrm>
              <a:off x="3070706" y="3784170"/>
              <a:ext cx="2209800" cy="954087"/>
            </a:xfrm>
            <a:prstGeom prst="rect">
              <a:avLst/>
            </a:prstGeom>
            <a:noFill/>
            <a:ln w="28575">
              <a:solidFill>
                <a:srgbClr val="33CC33"/>
              </a:solidFill>
              <a:miter lim="800000"/>
              <a:headEnd/>
              <a:tailEnd/>
            </a:ln>
          </p:spPr>
          <p:txBody>
            <a:bodyPr>
              <a:spAutoFit/>
            </a:bodyPr>
            <a:lstStyle/>
            <a:p>
              <a:pPr>
                <a:spcBef>
                  <a:spcPct val="0"/>
                </a:spcBef>
                <a:buFontTx/>
                <a:buNone/>
              </a:pPr>
              <a:r>
                <a:rPr lang="en-US" sz="1400" dirty="0">
                  <a:solidFill>
                    <a:srgbClr val="000000"/>
                  </a:solidFill>
                  <a:ea typeface="ＭＳ Ｐゴシック"/>
                </a:rPr>
                <a:t>NIHMS sends author an email asking author to approve the submitted materials for processing.</a:t>
              </a:r>
            </a:p>
          </p:txBody>
        </p:sp>
        <p:sp>
          <p:nvSpPr>
            <p:cNvPr id="21513" name="TextBox 51"/>
            <p:cNvSpPr txBox="1">
              <a:spLocks noChangeArrowheads="1"/>
            </p:cNvSpPr>
            <p:nvPr/>
          </p:nvSpPr>
          <p:spPr bwMode="auto">
            <a:xfrm>
              <a:off x="5471006" y="3784170"/>
              <a:ext cx="1828800" cy="954087"/>
            </a:xfrm>
            <a:prstGeom prst="rect">
              <a:avLst/>
            </a:prstGeom>
            <a:noFill/>
            <a:ln w="76200">
              <a:solidFill>
                <a:srgbClr val="33CC33"/>
              </a:solidFill>
              <a:miter lim="800000"/>
              <a:headEnd/>
              <a:tailEnd/>
            </a:ln>
          </p:spPr>
          <p:txBody>
            <a:bodyPr>
              <a:spAutoFit/>
            </a:bodyPr>
            <a:lstStyle/>
            <a:p>
              <a:pPr>
                <a:spcBef>
                  <a:spcPct val="0"/>
                </a:spcBef>
                <a:buFontTx/>
                <a:buNone/>
              </a:pPr>
              <a:r>
                <a:rPr lang="en-US" sz="1400" b="1" dirty="0">
                  <a:solidFill>
                    <a:srgbClr val="000000"/>
                  </a:solidFill>
                  <a:ea typeface="ＭＳ Ｐゴシック"/>
                </a:rPr>
                <a:t>Author</a:t>
              </a:r>
              <a:r>
                <a:rPr lang="en-US" sz="1400" dirty="0">
                  <a:solidFill>
                    <a:srgbClr val="000000"/>
                  </a:solidFill>
                  <a:ea typeface="ＭＳ Ｐゴシック"/>
                </a:rPr>
                <a:t> reviews and approves the PMC-formatted manuscript . </a:t>
              </a:r>
            </a:p>
          </p:txBody>
        </p:sp>
        <p:sp>
          <p:nvSpPr>
            <p:cNvPr id="21520" name="Rectangle 27"/>
            <p:cNvSpPr>
              <a:spLocks noChangeArrowheads="1"/>
            </p:cNvSpPr>
            <p:nvPr/>
          </p:nvSpPr>
          <p:spPr bwMode="auto">
            <a:xfrm>
              <a:off x="869757" y="5514110"/>
              <a:ext cx="7481455" cy="289823"/>
            </a:xfrm>
            <a:prstGeom prst="rect">
              <a:avLst/>
            </a:prstGeom>
            <a:noFill/>
            <a:ln w="9525">
              <a:noFill/>
              <a:miter lim="800000"/>
              <a:headEnd/>
              <a:tailEnd/>
            </a:ln>
          </p:spPr>
          <p:txBody>
            <a:bodyPr wrap="square">
              <a:spAutoFit/>
            </a:bodyPr>
            <a:lstStyle/>
            <a:p>
              <a:pPr marL="457200">
                <a:lnSpc>
                  <a:spcPct val="90000"/>
                </a:lnSpc>
                <a:spcBef>
                  <a:spcPct val="0"/>
                </a:spcBef>
                <a:buFontTx/>
                <a:buNone/>
              </a:pPr>
              <a:r>
                <a:rPr lang="en-US" sz="1400" i="1" dirty="0">
                  <a:solidFill>
                    <a:srgbClr val="000066"/>
                  </a:solidFill>
                  <a:ea typeface="ＭＳ Ｐゴシック"/>
                </a:rPr>
                <a:t>After submission is complete, NIHMS emails the citation with PMCID to author and PIs</a:t>
              </a:r>
            </a:p>
          </p:txBody>
        </p:sp>
        <p:cxnSp>
          <p:nvCxnSpPr>
            <p:cNvPr id="20" name="Straight Arrow Connector 19"/>
            <p:cNvCxnSpPr/>
            <p:nvPr/>
          </p:nvCxnSpPr>
          <p:spPr>
            <a:xfrm rot="5400000">
              <a:off x="6072501" y="3316219"/>
              <a:ext cx="533400" cy="1587"/>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21522" name="TextBox 26"/>
            <p:cNvSpPr txBox="1">
              <a:spLocks noChangeArrowheads="1"/>
            </p:cNvSpPr>
            <p:nvPr/>
          </p:nvSpPr>
          <p:spPr bwMode="auto">
            <a:xfrm>
              <a:off x="5196994" y="2593113"/>
              <a:ext cx="2286000" cy="369888"/>
            </a:xfrm>
            <a:prstGeom prst="rect">
              <a:avLst/>
            </a:prstGeom>
            <a:noFill/>
            <a:ln w="9525">
              <a:noFill/>
              <a:miter lim="800000"/>
              <a:headEnd/>
              <a:tailEnd/>
            </a:ln>
          </p:spPr>
          <p:txBody>
            <a:bodyPr>
              <a:spAutoFit/>
            </a:bodyPr>
            <a:lstStyle/>
            <a:p>
              <a:pPr algn="ctr">
                <a:spcBef>
                  <a:spcPct val="0"/>
                </a:spcBef>
                <a:buFontTx/>
                <a:buNone/>
              </a:pPr>
              <a:r>
                <a:rPr lang="en-US" sz="1800" b="1" dirty="0">
                  <a:solidFill>
                    <a:srgbClr val="000000"/>
                  </a:solidFill>
                  <a:ea typeface="ＭＳ Ｐゴシック"/>
                </a:rPr>
                <a:t>Author Approval</a:t>
              </a:r>
            </a:p>
          </p:txBody>
        </p:sp>
        <p:sp>
          <p:nvSpPr>
            <p:cNvPr id="19" name="TextBox 97"/>
            <p:cNvSpPr txBox="1">
              <a:spLocks noChangeArrowheads="1"/>
            </p:cNvSpPr>
            <p:nvPr/>
          </p:nvSpPr>
          <p:spPr bwMode="auto">
            <a:xfrm>
              <a:off x="7620000" y="3363242"/>
              <a:ext cx="1169939" cy="738664"/>
            </a:xfrm>
            <a:prstGeom prst="rect">
              <a:avLst/>
            </a:prstGeom>
            <a:noFill/>
            <a:ln w="28575">
              <a:solidFill>
                <a:srgbClr val="FF0000"/>
              </a:solidFill>
              <a:miter lim="800000"/>
              <a:headEnd/>
              <a:tailEnd/>
            </a:ln>
          </p:spPr>
          <p:txBody>
            <a:bodyPr wrap="square">
              <a:spAutoFit/>
            </a:bodyPr>
            <a:lstStyle/>
            <a:p>
              <a:pPr algn="ctr">
                <a:spcBef>
                  <a:spcPct val="0"/>
                </a:spcBef>
                <a:buFontTx/>
                <a:buNone/>
              </a:pPr>
              <a:r>
                <a:rPr lang="en-US" sz="1400" b="1" i="1" dirty="0" smtClean="0">
                  <a:solidFill>
                    <a:srgbClr val="000000"/>
                  </a:solidFill>
                  <a:ea typeface="ＭＳ Ｐゴシック"/>
                </a:rPr>
                <a:t>Manuscript archived in </a:t>
              </a:r>
              <a:r>
                <a:rPr lang="en-US" sz="1400" b="1" i="1" dirty="0">
                  <a:solidFill>
                    <a:srgbClr val="000000"/>
                  </a:solidFill>
                  <a:ea typeface="ＭＳ Ｐゴシック"/>
                </a:rPr>
                <a:t>PMC</a:t>
              </a:r>
            </a:p>
          </p:txBody>
        </p:sp>
        <p:sp>
          <p:nvSpPr>
            <p:cNvPr id="21" name="Right Brace 20"/>
            <p:cNvSpPr/>
            <p:nvPr/>
          </p:nvSpPr>
          <p:spPr>
            <a:xfrm>
              <a:off x="7296728" y="3632972"/>
              <a:ext cx="284787" cy="1270000"/>
            </a:xfrm>
            <a:prstGeom prst="rightBrace">
              <a:avLst>
                <a:gd name="adj1" fmla="val 96025"/>
                <a:gd name="adj2" fmla="val 50000"/>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8" name="Picture 17" title="PMC logo"/>
            <p:cNvPicPr>
              <a:picLocks noChangeAspect="1"/>
            </p:cNvPicPr>
            <p:nvPr/>
          </p:nvPicPr>
          <p:blipFill>
            <a:blip r:embed="rId3"/>
            <a:stretch>
              <a:fillRect/>
            </a:stretch>
          </p:blipFill>
          <p:spPr>
            <a:xfrm>
              <a:off x="7615630" y="4398717"/>
              <a:ext cx="1162360" cy="654050"/>
            </a:xfrm>
            <a:prstGeom prst="rect">
              <a:avLst/>
            </a:prstGeom>
          </p:spPr>
        </p:pic>
      </p:grpSp>
      <p:sp>
        <p:nvSpPr>
          <p:cNvPr id="5" name="Rectangle 4"/>
          <p:cNvSpPr/>
          <p:nvPr/>
        </p:nvSpPr>
        <p:spPr>
          <a:xfrm>
            <a:off x="354061" y="4168115"/>
            <a:ext cx="7797718" cy="1618905"/>
          </a:xfrm>
          <a:prstGeom prst="rect">
            <a:avLst/>
          </a:prstGeom>
        </p:spPr>
        <p:txBody>
          <a:bodyPr wrap="square">
            <a:spAutoFit/>
          </a:bodyPr>
          <a:lstStyle/>
          <a:p>
            <a:pPr>
              <a:spcBef>
                <a:spcPct val="0"/>
              </a:spcBef>
              <a:buFontTx/>
              <a:buNone/>
              <a:defRPr/>
            </a:pPr>
            <a:endParaRPr lang="en-US" dirty="0">
              <a:solidFill>
                <a:srgbClr val="000000"/>
              </a:solidFill>
              <a:latin typeface="Arial" charset="0"/>
              <a:ea typeface="ＭＳ Ｐゴシック"/>
            </a:endParaRPr>
          </a:p>
          <a:p>
            <a:pPr lvl="1">
              <a:spcBef>
                <a:spcPct val="0"/>
              </a:spcBef>
              <a:buNone/>
              <a:defRPr/>
            </a:pPr>
            <a:r>
              <a:rPr lang="en-US" b="1" i="1" dirty="0">
                <a:solidFill>
                  <a:srgbClr val="000066"/>
                </a:solidFill>
                <a:latin typeface="Arial" charset="0"/>
                <a:ea typeface="ＭＳ Ｐゴシック"/>
              </a:rPr>
              <a:t>Remember:</a:t>
            </a:r>
          </a:p>
          <a:p>
            <a:pPr lvl="1">
              <a:spcBef>
                <a:spcPct val="0"/>
              </a:spcBef>
              <a:buNone/>
              <a:defRPr/>
            </a:pPr>
            <a:r>
              <a:rPr lang="en-US" sz="1600" dirty="0">
                <a:solidFill>
                  <a:srgbClr val="000000"/>
                </a:solidFill>
                <a:latin typeface="Arial" charset="0"/>
                <a:ea typeface="ＭＳ Ｐゴシック"/>
              </a:rPr>
              <a:t>Only Authors can approve the submission and web versions of the manuscript.</a:t>
            </a:r>
          </a:p>
          <a:p>
            <a:pPr lvl="1">
              <a:spcBef>
                <a:spcPct val="0"/>
              </a:spcBef>
              <a:buNone/>
              <a:defRPr/>
            </a:pPr>
            <a:r>
              <a:rPr lang="en-US" sz="1600" dirty="0">
                <a:solidFill>
                  <a:srgbClr val="000000"/>
                </a:solidFill>
                <a:latin typeface="Arial" charset="0"/>
                <a:ea typeface="ＭＳ Ｐゴシック"/>
              </a:rPr>
              <a:t>Awardees need an NIHMSID </a:t>
            </a:r>
            <a:r>
              <a:rPr lang="en-US" sz="1600" b="1" i="1" dirty="0">
                <a:solidFill>
                  <a:srgbClr val="000000"/>
                </a:solidFill>
                <a:latin typeface="Arial" charset="0"/>
                <a:ea typeface="ＭＳ Ｐゴシック"/>
              </a:rPr>
              <a:t>upon acceptance for publication.</a:t>
            </a:r>
          </a:p>
          <a:p>
            <a:pPr marL="400050" lvl="1" indent="0" algn="ctr">
              <a:buNone/>
            </a:pPr>
            <a:endParaRPr lang="en-US" sz="1600" b="1" dirty="0"/>
          </a:p>
        </p:txBody>
      </p:sp>
    </p:spTree>
    <p:extLst>
      <p:ext uri="{BB962C8B-B14F-4D97-AF65-F5344CB8AC3E}">
        <p14:creationId xmlns:p14="http://schemas.microsoft.com/office/powerpoint/2010/main" val="304123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Submission Method by Journal Name</a:t>
            </a:r>
            <a:endParaRPr lang="en-US" dirty="0"/>
          </a:p>
        </p:txBody>
      </p:sp>
      <p:sp>
        <p:nvSpPr>
          <p:cNvPr id="5" name="Slide Number Placeholder 4"/>
          <p:cNvSpPr>
            <a:spLocks noGrp="1"/>
          </p:cNvSpPr>
          <p:nvPr>
            <p:ph type="sldNum" sz="quarter" idx="10"/>
          </p:nvPr>
        </p:nvSpPr>
        <p:spPr/>
        <p:txBody>
          <a:bodyPr/>
          <a:lstStyle/>
          <a:p>
            <a:pPr>
              <a:defRPr/>
            </a:pPr>
            <a:fld id="{3D25BB91-9983-4695-9B81-17BBE83A4981}" type="slidenum">
              <a:rPr lang="en-US" smtClean="0"/>
              <a:pPr>
                <a:defRPr/>
              </a:pPr>
              <a:t>12</a:t>
            </a:fld>
            <a:endParaRPr lang="en-US" dirty="0"/>
          </a:p>
        </p:txBody>
      </p:sp>
      <p:pic>
        <p:nvPicPr>
          <p:cNvPr id="10" name="Picture 2" title="screenshot - http://publicaccess.nih.gov"/>
          <p:cNvPicPr>
            <a:picLocks noChangeAspect="1" noChangeArrowheads="1"/>
          </p:cNvPicPr>
          <p:nvPr/>
        </p:nvPicPr>
        <p:blipFill rotWithShape="1">
          <a:blip r:embed="rId3">
            <a:extLst>
              <a:ext uri="{28A0092B-C50C-407E-A947-70E740481C1C}">
                <a14:useLocalDpi xmlns:a14="http://schemas.microsoft.com/office/drawing/2010/main" val="0"/>
              </a:ext>
            </a:extLst>
          </a:blip>
          <a:srcRect l="45095" t="7866" r="5155" b="2963"/>
          <a:stretch/>
        </p:blipFill>
        <p:spPr bwMode="auto">
          <a:xfrm>
            <a:off x="310340" y="1380671"/>
            <a:ext cx="8361683" cy="5058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Oval 5"/>
          <p:cNvSpPr/>
          <p:nvPr/>
        </p:nvSpPr>
        <p:spPr bwMode="auto">
          <a:xfrm>
            <a:off x="12139386" y="4269108"/>
            <a:ext cx="1567543" cy="92282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 name="Oval 8"/>
          <p:cNvSpPr/>
          <p:nvPr/>
        </p:nvSpPr>
        <p:spPr bwMode="auto">
          <a:xfrm>
            <a:off x="3574802" y="3521841"/>
            <a:ext cx="3492747" cy="7758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TextBox 2"/>
          <p:cNvSpPr txBox="1"/>
          <p:nvPr/>
        </p:nvSpPr>
        <p:spPr>
          <a:xfrm>
            <a:off x="2093576" y="928239"/>
            <a:ext cx="4795212" cy="904863"/>
          </a:xfrm>
          <a:prstGeom prst="rect">
            <a:avLst/>
          </a:prstGeom>
          <a:noFill/>
        </p:spPr>
        <p:txBody>
          <a:bodyPr wrap="square" rtlCol="0">
            <a:spAutoFit/>
          </a:bodyPr>
          <a:lstStyle/>
          <a:p>
            <a:pPr algn="ctr">
              <a:buNone/>
            </a:pPr>
            <a:r>
              <a:rPr lang="en-US" dirty="0" smtClean="0">
                <a:hlinkClick r:id="rId4"/>
              </a:rPr>
              <a:t>http://publicaccess.nih.gov</a:t>
            </a:r>
            <a:endParaRPr lang="en-US" dirty="0" smtClean="0"/>
          </a:p>
          <a:p>
            <a:pPr algn="ctr">
              <a:buNone/>
            </a:pPr>
            <a:endParaRPr lang="en-US" dirty="0"/>
          </a:p>
        </p:txBody>
      </p:sp>
    </p:spTree>
    <p:extLst>
      <p:ext uri="{BB962C8B-B14F-4D97-AF65-F5344CB8AC3E}">
        <p14:creationId xmlns:p14="http://schemas.microsoft.com/office/powerpoint/2010/main" val="49220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13</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2699836"/>
            <a:ext cx="8229600" cy="2795538"/>
          </a:xfrm>
        </p:spPr>
        <p:txBody>
          <a:bodyPr/>
          <a:lstStyle/>
          <a:p>
            <a:pPr algn="ctr" eaLnBrk="1" hangingPunct="1">
              <a:buFontTx/>
              <a:buNone/>
            </a:pPr>
            <a:r>
              <a:rPr lang="en-US" sz="3600" b="1" dirty="0" smtClean="0">
                <a:solidFill>
                  <a:srgbClr val="009900"/>
                </a:solidFill>
              </a:rPr>
              <a:t>NIH Manuscript Submission System: Submitting and tracking papers</a:t>
            </a:r>
          </a:p>
        </p:txBody>
      </p:sp>
    </p:spTree>
    <p:extLst>
      <p:ext uri="{BB962C8B-B14F-4D97-AF65-F5344CB8AC3E}">
        <p14:creationId xmlns:p14="http://schemas.microsoft.com/office/powerpoint/2010/main" val="58852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14</a:t>
            </a:fld>
            <a:endParaRPr lang="en-US" dirty="0"/>
          </a:p>
        </p:txBody>
      </p:sp>
      <p:pic>
        <p:nvPicPr>
          <p:cNvPr id="3" name="Picture 2"/>
          <p:cNvPicPr>
            <a:picLocks noChangeAspect="1"/>
          </p:cNvPicPr>
          <p:nvPr/>
        </p:nvPicPr>
        <p:blipFill>
          <a:blip r:embed="rId2"/>
          <a:stretch>
            <a:fillRect/>
          </a:stretch>
        </p:blipFill>
        <p:spPr>
          <a:xfrm>
            <a:off x="1080375" y="1034502"/>
            <a:ext cx="7265414" cy="4573122"/>
          </a:xfrm>
          <a:prstGeom prst="rect">
            <a:avLst/>
          </a:prstGeom>
        </p:spPr>
      </p:pic>
    </p:spTree>
    <p:extLst>
      <p:ext uri="{BB962C8B-B14F-4D97-AF65-F5344CB8AC3E}">
        <p14:creationId xmlns:p14="http://schemas.microsoft.com/office/powerpoint/2010/main" val="370748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15</a:t>
            </a:fld>
            <a:endParaRPr lang="en-US" dirty="0"/>
          </a:p>
        </p:txBody>
      </p:sp>
      <p:pic>
        <p:nvPicPr>
          <p:cNvPr id="3" name="Picture 2"/>
          <p:cNvPicPr>
            <a:picLocks noChangeAspect="1"/>
          </p:cNvPicPr>
          <p:nvPr/>
        </p:nvPicPr>
        <p:blipFill>
          <a:blip r:embed="rId2"/>
          <a:stretch>
            <a:fillRect/>
          </a:stretch>
        </p:blipFill>
        <p:spPr>
          <a:xfrm>
            <a:off x="305143" y="964848"/>
            <a:ext cx="7301951" cy="4164482"/>
          </a:xfrm>
          <a:prstGeom prst="rect">
            <a:avLst/>
          </a:prstGeom>
        </p:spPr>
      </p:pic>
      <p:pic>
        <p:nvPicPr>
          <p:cNvPr id="5" name="Picture 4"/>
          <p:cNvPicPr>
            <a:picLocks noChangeAspect="1"/>
          </p:cNvPicPr>
          <p:nvPr/>
        </p:nvPicPr>
        <p:blipFill>
          <a:blip r:embed="rId3"/>
          <a:stretch>
            <a:fillRect/>
          </a:stretch>
        </p:blipFill>
        <p:spPr>
          <a:xfrm>
            <a:off x="305144" y="5767407"/>
            <a:ext cx="3010201" cy="282979"/>
          </a:xfrm>
          <a:prstGeom prst="rect">
            <a:avLst/>
          </a:prstGeom>
        </p:spPr>
      </p:pic>
      <p:sp>
        <p:nvSpPr>
          <p:cNvPr id="6" name="TextBox 5"/>
          <p:cNvSpPr txBox="1"/>
          <p:nvPr/>
        </p:nvSpPr>
        <p:spPr>
          <a:xfrm>
            <a:off x="4904236" y="4855879"/>
            <a:ext cx="3821222" cy="15819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1100" b="1" dirty="0" smtClean="0"/>
              <a:t>Notes and Tips for Researchers:</a:t>
            </a:r>
          </a:p>
          <a:p>
            <a:pPr marL="171450" indent="-171450"/>
            <a:r>
              <a:rPr lang="en-US" sz="1100" dirty="0" smtClean="0"/>
              <a:t>Use the same sign in route each time (see email).</a:t>
            </a:r>
          </a:p>
          <a:p>
            <a:pPr marL="171450" indent="-171450"/>
            <a:r>
              <a:rPr lang="en-US" sz="1100" dirty="0" smtClean="0"/>
              <a:t>Typically takes about 2-3 weeks from initial approval until first notification of final approval.</a:t>
            </a:r>
          </a:p>
          <a:p>
            <a:pPr marL="171450" indent="-171450"/>
            <a:r>
              <a:rPr lang="en-US" sz="1100" dirty="0" smtClean="0"/>
              <a:t>Deposit at time of acceptance. Don’t wait until publication or embargo period is up.</a:t>
            </a:r>
          </a:p>
          <a:p>
            <a:pPr marL="171450" indent="-171450"/>
            <a:r>
              <a:rPr lang="en-US" sz="1100" dirty="0" smtClean="0"/>
              <a:t>PMCID is assigned when final approval is complete and final publication information is available.</a:t>
            </a:r>
            <a:endParaRPr lang="en-US" sz="1100" dirty="0"/>
          </a:p>
        </p:txBody>
      </p:sp>
    </p:spTree>
    <p:extLst>
      <p:ext uri="{BB962C8B-B14F-4D97-AF65-F5344CB8AC3E}">
        <p14:creationId xmlns:p14="http://schemas.microsoft.com/office/powerpoint/2010/main" val="8962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16</a:t>
            </a:fld>
            <a:endParaRPr lang="en-US" dirty="0"/>
          </a:p>
        </p:txBody>
      </p:sp>
      <p:pic>
        <p:nvPicPr>
          <p:cNvPr id="4" name="Picture 3"/>
          <p:cNvPicPr>
            <a:picLocks noChangeAspect="1"/>
          </p:cNvPicPr>
          <p:nvPr/>
        </p:nvPicPr>
        <p:blipFill>
          <a:blip r:embed="rId2"/>
          <a:stretch>
            <a:fillRect/>
          </a:stretch>
        </p:blipFill>
        <p:spPr>
          <a:xfrm>
            <a:off x="313390" y="898868"/>
            <a:ext cx="8162525" cy="4651029"/>
          </a:xfrm>
          <a:prstGeom prst="rect">
            <a:avLst/>
          </a:prstGeom>
        </p:spPr>
      </p:pic>
      <p:pic>
        <p:nvPicPr>
          <p:cNvPr id="5" name="Picture 4"/>
          <p:cNvPicPr>
            <a:picLocks noChangeAspect="1"/>
          </p:cNvPicPr>
          <p:nvPr/>
        </p:nvPicPr>
        <p:blipFill>
          <a:blip r:embed="rId3"/>
          <a:stretch>
            <a:fillRect/>
          </a:stretch>
        </p:blipFill>
        <p:spPr>
          <a:xfrm>
            <a:off x="2465889" y="5493448"/>
            <a:ext cx="6397707" cy="911066"/>
          </a:xfrm>
          <a:prstGeom prst="rect">
            <a:avLst/>
          </a:prstGeom>
        </p:spPr>
      </p:pic>
    </p:spTree>
    <p:extLst>
      <p:ext uri="{BB962C8B-B14F-4D97-AF65-F5344CB8AC3E}">
        <p14:creationId xmlns:p14="http://schemas.microsoft.com/office/powerpoint/2010/main" val="1624311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17</a:t>
            </a:fld>
            <a:endParaRPr lang="en-US" dirty="0"/>
          </a:p>
        </p:txBody>
      </p:sp>
      <p:pic>
        <p:nvPicPr>
          <p:cNvPr id="4" name="Picture 3"/>
          <p:cNvPicPr>
            <a:picLocks noChangeAspect="1"/>
          </p:cNvPicPr>
          <p:nvPr/>
        </p:nvPicPr>
        <p:blipFill>
          <a:blip r:embed="rId2"/>
          <a:stretch>
            <a:fillRect/>
          </a:stretch>
        </p:blipFill>
        <p:spPr>
          <a:xfrm>
            <a:off x="305874" y="874128"/>
            <a:ext cx="3750153" cy="5195300"/>
          </a:xfrm>
          <a:prstGeom prst="rect">
            <a:avLst/>
          </a:prstGeom>
        </p:spPr>
      </p:pic>
      <p:pic>
        <p:nvPicPr>
          <p:cNvPr id="5" name="Picture 4"/>
          <p:cNvPicPr>
            <a:picLocks noChangeAspect="1"/>
          </p:cNvPicPr>
          <p:nvPr/>
        </p:nvPicPr>
        <p:blipFill>
          <a:blip r:embed="rId3"/>
          <a:stretch>
            <a:fillRect/>
          </a:stretch>
        </p:blipFill>
        <p:spPr>
          <a:xfrm>
            <a:off x="4386883" y="2282139"/>
            <a:ext cx="3287125" cy="1404048"/>
          </a:xfrm>
          <a:prstGeom prst="rect">
            <a:avLst/>
          </a:prstGeom>
        </p:spPr>
      </p:pic>
      <p:pic>
        <p:nvPicPr>
          <p:cNvPr id="6" name="Picture 5"/>
          <p:cNvPicPr>
            <a:picLocks noChangeAspect="1"/>
          </p:cNvPicPr>
          <p:nvPr/>
        </p:nvPicPr>
        <p:blipFill>
          <a:blip r:embed="rId4"/>
          <a:stretch>
            <a:fillRect/>
          </a:stretch>
        </p:blipFill>
        <p:spPr>
          <a:xfrm>
            <a:off x="4472333" y="3754315"/>
            <a:ext cx="3576861" cy="1064740"/>
          </a:xfrm>
          <a:prstGeom prst="rect">
            <a:avLst/>
          </a:prstGeom>
        </p:spPr>
      </p:pic>
    </p:spTree>
    <p:extLst>
      <p:ext uri="{BB962C8B-B14F-4D97-AF65-F5344CB8AC3E}">
        <p14:creationId xmlns:p14="http://schemas.microsoft.com/office/powerpoint/2010/main" val="305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18</a:t>
            </a:fld>
            <a:endParaRPr lang="en-US" dirty="0"/>
          </a:p>
        </p:txBody>
      </p:sp>
      <p:pic>
        <p:nvPicPr>
          <p:cNvPr id="4" name="Picture 3"/>
          <p:cNvPicPr>
            <a:picLocks noChangeAspect="1"/>
          </p:cNvPicPr>
          <p:nvPr/>
        </p:nvPicPr>
        <p:blipFill>
          <a:blip r:embed="rId2"/>
          <a:stretch>
            <a:fillRect/>
          </a:stretch>
        </p:blipFill>
        <p:spPr>
          <a:xfrm>
            <a:off x="5542067" y="6018104"/>
            <a:ext cx="3313283" cy="439954"/>
          </a:xfrm>
          <a:prstGeom prst="rect">
            <a:avLst/>
          </a:prstGeom>
        </p:spPr>
      </p:pic>
      <p:pic>
        <p:nvPicPr>
          <p:cNvPr id="5" name="Picture 4"/>
          <p:cNvPicPr>
            <a:picLocks noChangeAspect="1"/>
          </p:cNvPicPr>
          <p:nvPr/>
        </p:nvPicPr>
        <p:blipFill>
          <a:blip r:embed="rId3"/>
          <a:stretch>
            <a:fillRect/>
          </a:stretch>
        </p:blipFill>
        <p:spPr>
          <a:xfrm>
            <a:off x="305144" y="1030380"/>
            <a:ext cx="6937197" cy="2086799"/>
          </a:xfrm>
          <a:prstGeom prst="rect">
            <a:avLst/>
          </a:prstGeom>
        </p:spPr>
      </p:pic>
      <p:pic>
        <p:nvPicPr>
          <p:cNvPr id="6" name="Picture 5"/>
          <p:cNvPicPr>
            <a:picLocks noChangeAspect="1"/>
          </p:cNvPicPr>
          <p:nvPr/>
        </p:nvPicPr>
        <p:blipFill>
          <a:blip r:embed="rId4"/>
          <a:stretch>
            <a:fillRect/>
          </a:stretch>
        </p:blipFill>
        <p:spPr>
          <a:xfrm>
            <a:off x="324402" y="3306848"/>
            <a:ext cx="4415926" cy="2628164"/>
          </a:xfrm>
          <a:prstGeom prst="rect">
            <a:avLst/>
          </a:prstGeom>
        </p:spPr>
      </p:pic>
      <p:pic>
        <p:nvPicPr>
          <p:cNvPr id="7" name="Picture 6"/>
          <p:cNvPicPr>
            <a:picLocks noChangeAspect="1"/>
          </p:cNvPicPr>
          <p:nvPr/>
        </p:nvPicPr>
        <p:blipFill>
          <a:blip r:embed="rId5"/>
          <a:stretch>
            <a:fillRect/>
          </a:stretch>
        </p:blipFill>
        <p:spPr>
          <a:xfrm>
            <a:off x="4907038" y="3374820"/>
            <a:ext cx="3950373" cy="2513190"/>
          </a:xfrm>
          <a:prstGeom prst="rect">
            <a:avLst/>
          </a:prstGeom>
        </p:spPr>
      </p:pic>
    </p:spTree>
    <p:extLst>
      <p:ext uri="{BB962C8B-B14F-4D97-AF65-F5344CB8AC3E}">
        <p14:creationId xmlns:p14="http://schemas.microsoft.com/office/powerpoint/2010/main" val="22072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19</a:t>
            </a:fld>
            <a:endParaRPr lang="en-US" dirty="0"/>
          </a:p>
        </p:txBody>
      </p:sp>
      <p:pic>
        <p:nvPicPr>
          <p:cNvPr id="4" name="Picture 3"/>
          <p:cNvPicPr>
            <a:picLocks noChangeAspect="1"/>
          </p:cNvPicPr>
          <p:nvPr/>
        </p:nvPicPr>
        <p:blipFill>
          <a:blip r:embed="rId2"/>
          <a:stretch>
            <a:fillRect/>
          </a:stretch>
        </p:blipFill>
        <p:spPr>
          <a:xfrm>
            <a:off x="6284309" y="1871957"/>
            <a:ext cx="2372779" cy="4105644"/>
          </a:xfrm>
          <a:prstGeom prst="rect">
            <a:avLst/>
          </a:prstGeom>
        </p:spPr>
      </p:pic>
      <p:pic>
        <p:nvPicPr>
          <p:cNvPr id="5" name="Picture 4"/>
          <p:cNvPicPr>
            <a:picLocks noChangeAspect="1"/>
          </p:cNvPicPr>
          <p:nvPr/>
        </p:nvPicPr>
        <p:blipFill>
          <a:blip r:embed="rId3"/>
          <a:stretch>
            <a:fillRect/>
          </a:stretch>
        </p:blipFill>
        <p:spPr>
          <a:xfrm>
            <a:off x="305143" y="940982"/>
            <a:ext cx="6861608" cy="857701"/>
          </a:xfrm>
          <a:prstGeom prst="rect">
            <a:avLst/>
          </a:prstGeom>
        </p:spPr>
      </p:pic>
      <p:pic>
        <p:nvPicPr>
          <p:cNvPr id="6" name="Picture 5"/>
          <p:cNvPicPr>
            <a:picLocks noChangeAspect="1"/>
          </p:cNvPicPr>
          <p:nvPr/>
        </p:nvPicPr>
        <p:blipFill>
          <a:blip r:embed="rId4"/>
          <a:stretch>
            <a:fillRect/>
          </a:stretch>
        </p:blipFill>
        <p:spPr>
          <a:xfrm>
            <a:off x="329885" y="1899523"/>
            <a:ext cx="5888447" cy="906472"/>
          </a:xfrm>
          <a:prstGeom prst="rect">
            <a:avLst/>
          </a:prstGeom>
        </p:spPr>
      </p:pic>
      <p:pic>
        <p:nvPicPr>
          <p:cNvPr id="7" name="Picture 6"/>
          <p:cNvPicPr>
            <a:picLocks noChangeAspect="1"/>
          </p:cNvPicPr>
          <p:nvPr/>
        </p:nvPicPr>
        <p:blipFill>
          <a:blip r:embed="rId5"/>
          <a:stretch>
            <a:fillRect/>
          </a:stretch>
        </p:blipFill>
        <p:spPr>
          <a:xfrm>
            <a:off x="395862" y="2881106"/>
            <a:ext cx="5707011" cy="1405244"/>
          </a:xfrm>
          <a:prstGeom prst="rect">
            <a:avLst/>
          </a:prstGeom>
        </p:spPr>
      </p:pic>
      <p:pic>
        <p:nvPicPr>
          <p:cNvPr id="8" name="Picture 7"/>
          <p:cNvPicPr>
            <a:picLocks noChangeAspect="1"/>
          </p:cNvPicPr>
          <p:nvPr/>
        </p:nvPicPr>
        <p:blipFill>
          <a:blip r:embed="rId6"/>
          <a:stretch>
            <a:fillRect/>
          </a:stretch>
        </p:blipFill>
        <p:spPr>
          <a:xfrm>
            <a:off x="354626" y="4394242"/>
            <a:ext cx="5987571" cy="1122669"/>
          </a:xfrm>
          <a:prstGeom prst="rect">
            <a:avLst/>
          </a:prstGeom>
        </p:spPr>
      </p:pic>
      <p:pic>
        <p:nvPicPr>
          <p:cNvPr id="9" name="Picture 8"/>
          <p:cNvPicPr>
            <a:picLocks noChangeAspect="1"/>
          </p:cNvPicPr>
          <p:nvPr/>
        </p:nvPicPr>
        <p:blipFill>
          <a:blip r:embed="rId7"/>
          <a:stretch>
            <a:fillRect/>
          </a:stretch>
        </p:blipFill>
        <p:spPr>
          <a:xfrm>
            <a:off x="4516128" y="5970472"/>
            <a:ext cx="4347469" cy="557368"/>
          </a:xfrm>
          <a:prstGeom prst="rect">
            <a:avLst/>
          </a:prstGeom>
        </p:spPr>
      </p:pic>
    </p:spTree>
    <p:extLst>
      <p:ext uri="{BB962C8B-B14F-4D97-AF65-F5344CB8AC3E}">
        <p14:creationId xmlns:p14="http://schemas.microsoft.com/office/powerpoint/2010/main" val="327844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8134ACB5-271A-4B79-92FD-9C369173361A}" type="slidenum">
              <a:rPr lang="en-US" sz="1000" smtClean="0">
                <a:solidFill>
                  <a:schemeClr val="bg1"/>
                </a:solidFill>
              </a:rPr>
              <a:pPr eaLnBrk="1" hangingPunct="1"/>
              <a:t>2</a:t>
            </a:fld>
            <a:endParaRPr lang="en-US" sz="1000" dirty="0" smtClean="0">
              <a:solidFill>
                <a:schemeClr val="bg1"/>
              </a:solidFill>
            </a:endParaRPr>
          </a:p>
        </p:txBody>
      </p:sp>
      <p:sp>
        <p:nvSpPr>
          <p:cNvPr id="3075" name="Rectangle 2"/>
          <p:cNvSpPr>
            <a:spLocks noGrp="1" noChangeArrowheads="1"/>
          </p:cNvSpPr>
          <p:nvPr>
            <p:ph type="title"/>
          </p:nvPr>
        </p:nvSpPr>
        <p:spPr/>
        <p:txBody>
          <a:bodyPr/>
          <a:lstStyle/>
          <a:p>
            <a:pPr eaLnBrk="1" hangingPunct="1"/>
            <a:r>
              <a:rPr lang="en-US" dirty="0" smtClean="0"/>
              <a:t>Today’s Discussion: </a:t>
            </a:r>
            <a:r>
              <a:rPr lang="en-US" dirty="0"/>
              <a:t>The NIH Public Access Policy </a:t>
            </a:r>
            <a:r>
              <a:rPr lang="en-US" dirty="0" smtClean="0"/>
              <a:t> </a:t>
            </a:r>
          </a:p>
        </p:txBody>
      </p:sp>
      <p:sp>
        <p:nvSpPr>
          <p:cNvPr id="3076" name="Rectangle 3"/>
          <p:cNvSpPr>
            <a:spLocks noGrp="1" noChangeArrowheads="1"/>
          </p:cNvSpPr>
          <p:nvPr>
            <p:ph type="body" idx="1"/>
          </p:nvPr>
        </p:nvSpPr>
        <p:spPr>
          <a:xfrm>
            <a:off x="1400925" y="1516519"/>
            <a:ext cx="6342151" cy="4294693"/>
          </a:xfrm>
        </p:spPr>
        <p:txBody>
          <a:bodyPr/>
          <a:lstStyle/>
          <a:p>
            <a:pPr marL="457200" lvl="0" indent="-457200">
              <a:buFont typeface="+mj-lt"/>
              <a:buAutoNum type="arabicPeriod"/>
            </a:pPr>
            <a:r>
              <a:rPr lang="en-US" dirty="0"/>
              <a:t>The Basics</a:t>
            </a:r>
          </a:p>
          <a:p>
            <a:pPr marL="457200" lvl="0" indent="-457200">
              <a:buFont typeface="+mj-lt"/>
              <a:buAutoNum type="arabicPeriod"/>
            </a:pPr>
            <a:r>
              <a:rPr lang="en-US" dirty="0"/>
              <a:t>Awardee Tasks</a:t>
            </a:r>
          </a:p>
          <a:p>
            <a:pPr marL="457200" lvl="0" indent="-457200">
              <a:buFont typeface="+mj-lt"/>
              <a:buAutoNum type="arabicPeriod"/>
            </a:pPr>
            <a:r>
              <a:rPr lang="en-US" dirty="0"/>
              <a:t>NIHMS: Processing Manuscripts</a:t>
            </a:r>
          </a:p>
          <a:p>
            <a:pPr marL="457200" lvl="0" indent="-457200">
              <a:buFont typeface="+mj-lt"/>
              <a:buAutoNum type="arabicPeriod"/>
            </a:pPr>
            <a:r>
              <a:rPr lang="en-US" dirty="0"/>
              <a:t>Reporting Papers</a:t>
            </a:r>
          </a:p>
          <a:p>
            <a:pPr marL="457200" lvl="0" indent="-457200">
              <a:buFont typeface="+mj-lt"/>
              <a:buAutoNum type="arabicPeriod"/>
            </a:pPr>
            <a:r>
              <a:rPr lang="en-US" dirty="0"/>
              <a:t>My NCBI Features: A Primer</a:t>
            </a:r>
          </a:p>
          <a:p>
            <a:pPr marL="457200" lvl="0" indent="-457200">
              <a:buFont typeface="+mj-lt"/>
              <a:buAutoNum type="arabicPeriod"/>
            </a:pPr>
            <a:r>
              <a:rPr lang="en-US" dirty="0"/>
              <a:t>Enhancing Compliance</a:t>
            </a:r>
          </a:p>
          <a:p>
            <a:pPr marL="457200" lvl="0" indent="-457200">
              <a:buFont typeface="+mj-lt"/>
              <a:buAutoNum type="arabicPeriod"/>
            </a:pPr>
            <a:r>
              <a:rPr lang="en-US" dirty="0"/>
              <a:t>Compliance Monitoring for Institutions</a:t>
            </a:r>
          </a:p>
          <a:p>
            <a:pPr marL="457200" lvl="0" indent="-457200">
              <a:buFont typeface="+mj-lt"/>
              <a:buAutoNum type="arabicPeriod"/>
            </a:pPr>
            <a:r>
              <a:rPr lang="en-US" dirty="0"/>
              <a:t>Ways Institutions Can Ensure </a:t>
            </a:r>
            <a:r>
              <a:rPr lang="en-US" dirty="0" smtClean="0"/>
              <a:t>Compliance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20</a:t>
            </a:fld>
            <a:endParaRPr lang="en-US" dirty="0"/>
          </a:p>
        </p:txBody>
      </p:sp>
      <p:pic>
        <p:nvPicPr>
          <p:cNvPr id="3" name="Picture 2"/>
          <p:cNvPicPr>
            <a:picLocks noChangeAspect="1"/>
          </p:cNvPicPr>
          <p:nvPr/>
        </p:nvPicPr>
        <p:blipFill>
          <a:blip r:embed="rId2"/>
          <a:stretch>
            <a:fillRect/>
          </a:stretch>
        </p:blipFill>
        <p:spPr>
          <a:xfrm>
            <a:off x="4516128" y="5970472"/>
            <a:ext cx="4347469" cy="557368"/>
          </a:xfrm>
          <a:prstGeom prst="rect">
            <a:avLst/>
          </a:prstGeom>
        </p:spPr>
      </p:pic>
      <p:pic>
        <p:nvPicPr>
          <p:cNvPr id="4" name="Picture 3"/>
          <p:cNvPicPr>
            <a:picLocks noChangeAspect="1"/>
          </p:cNvPicPr>
          <p:nvPr/>
        </p:nvPicPr>
        <p:blipFill>
          <a:blip r:embed="rId3"/>
          <a:stretch>
            <a:fillRect/>
          </a:stretch>
        </p:blipFill>
        <p:spPr>
          <a:xfrm>
            <a:off x="305143" y="961701"/>
            <a:ext cx="7010056" cy="784216"/>
          </a:xfrm>
          <a:prstGeom prst="rect">
            <a:avLst/>
          </a:prstGeom>
        </p:spPr>
      </p:pic>
      <p:pic>
        <p:nvPicPr>
          <p:cNvPr id="5" name="Picture 4"/>
          <p:cNvPicPr>
            <a:picLocks noChangeAspect="1"/>
          </p:cNvPicPr>
          <p:nvPr/>
        </p:nvPicPr>
        <p:blipFill>
          <a:blip r:embed="rId4"/>
          <a:stretch>
            <a:fillRect/>
          </a:stretch>
        </p:blipFill>
        <p:spPr>
          <a:xfrm>
            <a:off x="371793" y="2226556"/>
            <a:ext cx="1232027" cy="1517339"/>
          </a:xfrm>
          <a:prstGeom prst="rect">
            <a:avLst/>
          </a:prstGeom>
        </p:spPr>
      </p:pic>
      <p:pic>
        <p:nvPicPr>
          <p:cNvPr id="6" name="Picture 5"/>
          <p:cNvPicPr>
            <a:picLocks noChangeAspect="1"/>
          </p:cNvPicPr>
          <p:nvPr/>
        </p:nvPicPr>
        <p:blipFill>
          <a:blip r:embed="rId5"/>
          <a:stretch>
            <a:fillRect/>
          </a:stretch>
        </p:blipFill>
        <p:spPr>
          <a:xfrm>
            <a:off x="1614346" y="3323341"/>
            <a:ext cx="2114906" cy="2728293"/>
          </a:xfrm>
          <a:prstGeom prst="rect">
            <a:avLst/>
          </a:prstGeom>
        </p:spPr>
      </p:pic>
      <p:pic>
        <p:nvPicPr>
          <p:cNvPr id="7" name="Picture 6"/>
          <p:cNvPicPr>
            <a:picLocks noChangeAspect="1"/>
          </p:cNvPicPr>
          <p:nvPr/>
        </p:nvPicPr>
        <p:blipFill>
          <a:blip r:embed="rId6"/>
          <a:stretch>
            <a:fillRect/>
          </a:stretch>
        </p:blipFill>
        <p:spPr>
          <a:xfrm>
            <a:off x="3751454" y="2078118"/>
            <a:ext cx="1562244" cy="1749713"/>
          </a:xfrm>
          <a:prstGeom prst="rect">
            <a:avLst/>
          </a:prstGeom>
        </p:spPr>
      </p:pic>
      <p:pic>
        <p:nvPicPr>
          <p:cNvPr id="8" name="Picture 7"/>
          <p:cNvPicPr>
            <a:picLocks noChangeAspect="1"/>
          </p:cNvPicPr>
          <p:nvPr/>
        </p:nvPicPr>
        <p:blipFill>
          <a:blip r:embed="rId7"/>
          <a:stretch>
            <a:fillRect/>
          </a:stretch>
        </p:blipFill>
        <p:spPr>
          <a:xfrm>
            <a:off x="5219347" y="3405807"/>
            <a:ext cx="2317420" cy="2399733"/>
          </a:xfrm>
          <a:prstGeom prst="rect">
            <a:avLst/>
          </a:prstGeom>
        </p:spPr>
      </p:pic>
      <p:pic>
        <p:nvPicPr>
          <p:cNvPr id="9" name="Picture 8"/>
          <p:cNvPicPr>
            <a:picLocks noChangeAspect="1"/>
          </p:cNvPicPr>
          <p:nvPr/>
        </p:nvPicPr>
        <p:blipFill>
          <a:blip r:embed="rId8"/>
          <a:stretch>
            <a:fillRect/>
          </a:stretch>
        </p:blipFill>
        <p:spPr>
          <a:xfrm>
            <a:off x="6745264" y="2597649"/>
            <a:ext cx="2004935" cy="726146"/>
          </a:xfrm>
          <a:prstGeom prst="rect">
            <a:avLst/>
          </a:prstGeom>
        </p:spPr>
      </p:pic>
    </p:spTree>
    <p:extLst>
      <p:ext uri="{BB962C8B-B14F-4D97-AF65-F5344CB8AC3E}">
        <p14:creationId xmlns:p14="http://schemas.microsoft.com/office/powerpoint/2010/main" val="8028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21</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smtClean="0">
                <a:solidFill>
                  <a:srgbClr val="009900"/>
                </a:solidFill>
              </a:rPr>
              <a:t>Reporting</a:t>
            </a:r>
          </a:p>
        </p:txBody>
      </p:sp>
    </p:spTree>
    <p:extLst>
      <p:ext uri="{BB962C8B-B14F-4D97-AF65-F5344CB8AC3E}">
        <p14:creationId xmlns:p14="http://schemas.microsoft.com/office/powerpoint/2010/main" val="2145110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Compliance</a:t>
            </a:r>
            <a:endParaRPr lang="en-US" dirty="0"/>
          </a:p>
        </p:txBody>
      </p:sp>
      <p:sp>
        <p:nvSpPr>
          <p:cNvPr id="3" name="Content Placeholder 2"/>
          <p:cNvSpPr>
            <a:spLocks noGrp="1"/>
          </p:cNvSpPr>
          <p:nvPr>
            <p:ph idx="1"/>
          </p:nvPr>
        </p:nvSpPr>
        <p:spPr>
          <a:xfrm>
            <a:off x="475128" y="1160616"/>
            <a:ext cx="8229600" cy="4800600"/>
          </a:xfrm>
        </p:spPr>
        <p:txBody>
          <a:bodyPr/>
          <a:lstStyle/>
          <a:p>
            <a:pPr marL="0" indent="0" algn="ctr">
              <a:buNone/>
            </a:pPr>
            <a:r>
              <a:rPr lang="en-US" sz="2600" b="1" dirty="0">
                <a:latin typeface="+mj-lt"/>
              </a:rPr>
              <a:t>How to cite papers archived in </a:t>
            </a:r>
            <a:r>
              <a:rPr lang="en-US" sz="2600" b="1" dirty="0" smtClean="0">
                <a:latin typeface="+mj-lt"/>
              </a:rPr>
              <a:t>PMC</a:t>
            </a:r>
          </a:p>
          <a:p>
            <a:pPr marL="0" indent="0" algn="ctr">
              <a:buNone/>
            </a:pPr>
            <a:endParaRPr lang="en-US" sz="2600" b="1" dirty="0" smtClean="0">
              <a:latin typeface="+mj-lt"/>
            </a:endParaRPr>
          </a:p>
          <a:p>
            <a:pPr lvl="1"/>
            <a:r>
              <a:rPr lang="en-US" dirty="0">
                <a:solidFill>
                  <a:schemeClr val="tx1"/>
                </a:solidFill>
              </a:rPr>
              <a:t>When citing a paper in NIH applications, proposals, and progress reports, include the PMCID at the end of the full citation. </a:t>
            </a:r>
          </a:p>
          <a:p>
            <a:pPr lvl="1"/>
            <a:r>
              <a:rPr lang="en-US" dirty="0">
                <a:solidFill>
                  <a:schemeClr val="tx1"/>
                </a:solidFill>
              </a:rPr>
              <a:t>Applies to papers that fall under the Policy and are authored or co-authored by you.</a:t>
            </a:r>
          </a:p>
          <a:p>
            <a:pPr lvl="1"/>
            <a:endParaRPr lang="en-US" dirty="0">
              <a:solidFill>
                <a:schemeClr val="tx1"/>
              </a:solidFill>
            </a:endParaRPr>
          </a:p>
          <a:p>
            <a:pPr lvl="1"/>
            <a:endParaRPr lang="en-US" dirty="0">
              <a:solidFill>
                <a:schemeClr val="tx1"/>
              </a:solidFill>
            </a:endParaRPr>
          </a:p>
          <a:p>
            <a:pPr lvl="1">
              <a:buFontTx/>
              <a:buNone/>
            </a:pPr>
            <a:r>
              <a:rPr lang="en-US" b="1" dirty="0"/>
              <a:t>Example</a:t>
            </a:r>
          </a:p>
          <a:p>
            <a:pPr lvl="2">
              <a:buFontTx/>
              <a:buNone/>
            </a:pPr>
            <a:r>
              <a:rPr lang="en-US" dirty="0"/>
              <a:t>Varmus H, </a:t>
            </a:r>
            <a:r>
              <a:rPr lang="en-US" dirty="0" err="1"/>
              <a:t>Klausner</a:t>
            </a:r>
            <a:r>
              <a:rPr lang="en-US" dirty="0"/>
              <a:t> R, </a:t>
            </a:r>
            <a:r>
              <a:rPr lang="en-US" dirty="0" err="1"/>
              <a:t>Zerhouni</a:t>
            </a:r>
            <a:r>
              <a:rPr lang="en-US" dirty="0"/>
              <a:t> E, Acharya T, </a:t>
            </a:r>
            <a:r>
              <a:rPr lang="en-US" dirty="0" err="1"/>
              <a:t>Daar</a:t>
            </a:r>
            <a:r>
              <a:rPr lang="en-US" dirty="0"/>
              <a:t> A, Singer P. 2003. PUBLIC HEALTH: Grand Challenges in Global Health. Science 302(5644): 398–399. PMCID: PMC243493 </a:t>
            </a:r>
          </a:p>
          <a:p>
            <a:pPr marL="0" indent="0" algn="ctr">
              <a:buNone/>
            </a:pPr>
            <a:endParaRPr lang="en-US" sz="2600" b="1"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22</a:t>
            </a:fld>
            <a:endParaRPr lang="en-US" dirty="0"/>
          </a:p>
        </p:txBody>
      </p:sp>
      <p:sp>
        <p:nvSpPr>
          <p:cNvPr id="7" name="Oval 6"/>
          <p:cNvSpPr/>
          <p:nvPr/>
        </p:nvSpPr>
        <p:spPr bwMode="auto">
          <a:xfrm>
            <a:off x="4472620" y="5248094"/>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284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142999" y="192744"/>
            <a:ext cx="7620000" cy="563563"/>
          </a:xfrm>
        </p:spPr>
        <p:txBody>
          <a:bodyPr/>
          <a:lstStyle/>
          <a:p>
            <a:pPr eaLnBrk="1" hangingPunct="1"/>
            <a:r>
              <a:rPr lang="en-US" dirty="0" smtClean="0"/>
              <a:t>Documenting Compliance</a:t>
            </a:r>
          </a:p>
        </p:txBody>
      </p:sp>
      <p:sp>
        <p:nvSpPr>
          <p:cNvPr id="425987" name="Rectangle 3"/>
          <p:cNvSpPr>
            <a:spLocks noGrp="1" noChangeArrowheads="1"/>
          </p:cNvSpPr>
          <p:nvPr>
            <p:ph idx="1"/>
          </p:nvPr>
        </p:nvSpPr>
        <p:spPr>
          <a:xfrm>
            <a:off x="443089" y="1164987"/>
            <a:ext cx="8229600" cy="4800600"/>
          </a:xfrm>
        </p:spPr>
        <p:txBody>
          <a:bodyPr/>
          <a:lstStyle/>
          <a:p>
            <a:pPr marL="0" indent="0" algn="ctr">
              <a:lnSpc>
                <a:spcPct val="80000"/>
              </a:lnSpc>
              <a:buNone/>
            </a:pPr>
            <a:r>
              <a:rPr lang="en-US" b="1" dirty="0">
                <a:latin typeface="+mj-lt"/>
              </a:rPr>
              <a:t>How to cite papers in press (</a:t>
            </a:r>
            <a:r>
              <a:rPr lang="en-US" b="1" dirty="0" err="1">
                <a:latin typeface="+mj-lt"/>
              </a:rPr>
              <a:t>epub</a:t>
            </a:r>
            <a:r>
              <a:rPr lang="en-US" b="1" dirty="0">
                <a:latin typeface="+mj-lt"/>
              </a:rPr>
              <a:t> ahead of print), </a:t>
            </a:r>
            <a:br>
              <a:rPr lang="en-US" b="1" dirty="0">
                <a:latin typeface="+mj-lt"/>
              </a:rPr>
            </a:br>
            <a:r>
              <a:rPr lang="en-US" b="1" dirty="0">
                <a:latin typeface="+mj-lt"/>
              </a:rPr>
              <a:t>or within 3 months of publication</a:t>
            </a:r>
            <a:endParaRPr lang="en-US" b="1" dirty="0" smtClean="0">
              <a:latin typeface="+mj-lt"/>
            </a:endParaRPr>
          </a:p>
          <a:p>
            <a:pPr marL="0" indent="0" eaLnBrk="1" hangingPunct="1">
              <a:lnSpc>
                <a:spcPct val="80000"/>
              </a:lnSpc>
              <a:buNone/>
            </a:pPr>
            <a:endParaRPr lang="en-US" sz="1600" dirty="0"/>
          </a:p>
          <a:p>
            <a:pPr marL="0" indent="0" eaLnBrk="1" hangingPunct="1">
              <a:lnSpc>
                <a:spcPct val="80000"/>
              </a:lnSpc>
              <a:buNone/>
            </a:pPr>
            <a:endParaRPr lang="en-US" sz="2200" dirty="0" smtClean="0"/>
          </a:p>
          <a:p>
            <a:pPr marL="0" indent="0" eaLnBrk="1" hangingPunct="1">
              <a:lnSpc>
                <a:spcPct val="80000"/>
              </a:lnSpc>
              <a:buNone/>
            </a:pPr>
            <a:r>
              <a:rPr lang="en-US" sz="2200" dirty="0" smtClean="0"/>
              <a:t>For Method A and B Journals, use “</a:t>
            </a:r>
            <a:r>
              <a:rPr lang="en-US" sz="2200" b="1" dirty="0" smtClean="0"/>
              <a:t>PMC Journal - In Process</a:t>
            </a:r>
            <a:r>
              <a:rPr lang="en-US" sz="2200" dirty="0" smtClean="0"/>
              <a:t>”. </a:t>
            </a:r>
          </a:p>
          <a:p>
            <a:pPr lvl="1" eaLnBrk="1" hangingPunct="1">
              <a:lnSpc>
                <a:spcPct val="80000"/>
              </a:lnSpc>
            </a:pPr>
            <a:r>
              <a:rPr lang="en-US" sz="1600" dirty="0" smtClean="0"/>
              <a:t>Example: Sala-Torra O, et al.</a:t>
            </a:r>
            <a:r>
              <a:rPr lang="en-US" sz="1800" dirty="0" smtClean="0"/>
              <a:t> </a:t>
            </a:r>
            <a:r>
              <a:rPr lang="en-US" sz="1600" dirty="0" smtClean="0"/>
              <a:t>Connective tissue growth factor (CTGF) expression and outcome in adult patients with acute lymphoblastic leukemia. </a:t>
            </a:r>
            <a:r>
              <a:rPr lang="en-US" sz="1600" i="1" dirty="0" smtClean="0"/>
              <a:t>Blood.</a:t>
            </a:r>
            <a:r>
              <a:rPr lang="en-US" sz="1600" dirty="0" smtClean="0"/>
              <a:t> PMCID: PMC Journal - In Process</a:t>
            </a:r>
          </a:p>
          <a:p>
            <a:pPr lvl="1" eaLnBrk="1" hangingPunct="1">
              <a:lnSpc>
                <a:spcPct val="80000"/>
              </a:lnSpc>
            </a:pPr>
            <a:endParaRPr lang="en-US" sz="1600" dirty="0" smtClean="0"/>
          </a:p>
          <a:p>
            <a:pPr eaLnBrk="1" hangingPunct="1">
              <a:lnSpc>
                <a:spcPct val="80000"/>
              </a:lnSpc>
            </a:pPr>
            <a:endParaRPr lang="en-US" sz="900" dirty="0" smtClean="0"/>
          </a:p>
          <a:p>
            <a:pPr marL="0" indent="0" eaLnBrk="1" hangingPunct="1">
              <a:lnSpc>
                <a:spcPct val="80000"/>
              </a:lnSpc>
              <a:buNone/>
            </a:pPr>
            <a:r>
              <a:rPr lang="en-US" sz="2200" dirty="0" smtClean="0"/>
              <a:t>For Method C and D Journals, use the </a:t>
            </a:r>
            <a:r>
              <a:rPr lang="en-US" sz="2200" b="1" dirty="0" smtClean="0"/>
              <a:t>NIHMSID</a:t>
            </a:r>
            <a:r>
              <a:rPr lang="en-US" sz="2200" dirty="0" smtClean="0"/>
              <a:t>.  </a:t>
            </a:r>
          </a:p>
          <a:p>
            <a:pPr lvl="1" eaLnBrk="1" hangingPunct="1">
              <a:lnSpc>
                <a:spcPct val="80000"/>
              </a:lnSpc>
            </a:pPr>
            <a:r>
              <a:rPr lang="en-US" sz="1600" dirty="0" smtClean="0"/>
              <a:t>Example:  Cerrato A, et al. Genetic interactions between </a:t>
            </a:r>
            <a:r>
              <a:rPr lang="en-US" sz="1600" i="1" dirty="0" smtClean="0"/>
              <a:t>Drosophila melanogaster</a:t>
            </a:r>
            <a:r>
              <a:rPr lang="en-US" sz="1600" dirty="0" smtClean="0"/>
              <a:t> </a:t>
            </a:r>
            <a:r>
              <a:rPr lang="en-US" sz="1600" dirty="0" err="1" smtClean="0"/>
              <a:t>menin</a:t>
            </a:r>
            <a:r>
              <a:rPr lang="en-US" sz="1600" dirty="0" smtClean="0"/>
              <a:t> and Jun/</a:t>
            </a:r>
            <a:r>
              <a:rPr lang="en-US" sz="1600" dirty="0" err="1" smtClean="0"/>
              <a:t>Fos</a:t>
            </a:r>
            <a:r>
              <a:rPr lang="en-US" sz="1600" dirty="0" smtClean="0"/>
              <a:t>. </a:t>
            </a:r>
            <a:r>
              <a:rPr lang="en-US" sz="1600" i="1" dirty="0" err="1" smtClean="0"/>
              <a:t>Dev</a:t>
            </a:r>
            <a:r>
              <a:rPr lang="en-US" sz="1600" i="1" dirty="0" smtClean="0"/>
              <a:t> Biol</a:t>
            </a:r>
            <a:r>
              <a:rPr lang="en-US" sz="1600" dirty="0" smtClean="0"/>
              <a:t>. In press. NIHMSID: NIHMS44135</a:t>
            </a:r>
            <a:endParaRPr lang="en-US" sz="900" dirty="0" smtClean="0"/>
          </a:p>
          <a:p>
            <a:pPr eaLnBrk="1" hangingPunct="1">
              <a:lnSpc>
                <a:spcPct val="80000"/>
              </a:lnSpc>
            </a:pPr>
            <a:endParaRPr lang="en-US" sz="700" dirty="0" smtClean="0"/>
          </a:p>
          <a:p>
            <a:pPr eaLnBrk="1" hangingPunct="1">
              <a:lnSpc>
                <a:spcPct val="80000"/>
              </a:lnSpc>
            </a:pPr>
            <a:endParaRPr lang="en-US" sz="1600" dirty="0" smtClean="0"/>
          </a:p>
          <a:p>
            <a:pPr marL="0" indent="0" eaLnBrk="1" hangingPunct="1">
              <a:lnSpc>
                <a:spcPct val="80000"/>
              </a:lnSpc>
              <a:buNone/>
            </a:pPr>
            <a:r>
              <a:rPr lang="en-US" sz="2000" b="1" i="1" dirty="0" smtClean="0">
                <a:solidFill>
                  <a:srgbClr val="FF0000"/>
                </a:solidFill>
              </a:rPr>
              <a:t>NIHMSIDs will not be accepted 3 months after publication.</a:t>
            </a:r>
            <a:r>
              <a:rPr lang="en-US" sz="2000" i="1" dirty="0" smtClean="0">
                <a:solidFill>
                  <a:srgbClr val="FF0000"/>
                </a:solidFill>
              </a:rPr>
              <a:t> </a:t>
            </a:r>
          </a:p>
          <a:p>
            <a:pPr lvl="2" eaLnBrk="1" hangingPunct="1">
              <a:lnSpc>
                <a:spcPct val="80000"/>
              </a:lnSpc>
            </a:pPr>
            <a:r>
              <a:rPr lang="en-US" sz="1600" dirty="0" smtClean="0">
                <a:solidFill>
                  <a:srgbClr val="003366"/>
                </a:solidFill>
              </a:rPr>
              <a:t>PMCIDs are assigned around the time of publication. </a:t>
            </a:r>
          </a:p>
          <a:p>
            <a:pPr lvl="2" eaLnBrk="1" hangingPunct="1">
              <a:lnSpc>
                <a:spcPct val="80000"/>
              </a:lnSpc>
            </a:pPr>
            <a:r>
              <a:rPr lang="en-US" sz="1600" dirty="0" smtClean="0">
                <a:solidFill>
                  <a:srgbClr val="003366"/>
                </a:solidFill>
              </a:rPr>
              <a:t>Use the PMCID once it is assigned.  </a:t>
            </a:r>
          </a:p>
        </p:txBody>
      </p:sp>
      <p:sp>
        <p:nvSpPr>
          <p:cNvPr id="17410" name="Rectangle 5"/>
          <p:cNvSpPr>
            <a:spLocks noGrp="1" noChangeArrowheads="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50B8DCC4-AD7A-49F7-A692-740DEF61D8C3}" type="slidenum">
              <a:rPr lang="en-US" sz="1000" smtClean="0">
                <a:solidFill>
                  <a:schemeClr val="bg1"/>
                </a:solidFill>
              </a:rPr>
              <a:pPr eaLnBrk="1" hangingPunct="1"/>
              <a:t>23</a:t>
            </a:fld>
            <a:endParaRPr lang="en-US" sz="1000" dirty="0" smtClean="0">
              <a:solidFill>
                <a:schemeClr val="bg1"/>
              </a:solidFill>
            </a:endParaRPr>
          </a:p>
        </p:txBody>
      </p:sp>
      <p:sp>
        <p:nvSpPr>
          <p:cNvPr id="17411"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755C6C03-D3A6-461E-86BA-76004FD47C1C}" type="slidenum">
              <a:rPr lang="en-US" sz="1000" b="1">
                <a:solidFill>
                  <a:schemeClr val="bg1"/>
                </a:solidFill>
              </a:rPr>
              <a:pPr algn="r" eaLnBrk="1" hangingPunct="1">
                <a:spcBef>
                  <a:spcPct val="0"/>
                </a:spcBef>
              </a:pPr>
              <a:t>23</a:t>
            </a:fld>
            <a:endParaRPr lang="en-US" sz="1000" b="1" dirty="0">
              <a:solidFill>
                <a:schemeClr val="bg1"/>
              </a:solidFill>
            </a:endParaRPr>
          </a:p>
        </p:txBody>
      </p:sp>
      <p:sp>
        <p:nvSpPr>
          <p:cNvPr id="17412"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2BDC1A3D-3365-4220-B33C-AF4C25A36063}" type="slidenum">
              <a:rPr lang="en-US" sz="1000" b="1">
                <a:solidFill>
                  <a:schemeClr val="bg1"/>
                </a:solidFill>
              </a:rPr>
              <a:pPr algn="r" eaLnBrk="1" hangingPunct="1">
                <a:spcBef>
                  <a:spcPct val="0"/>
                </a:spcBef>
              </a:pPr>
              <a:t>23</a:t>
            </a:fld>
            <a:endParaRPr lang="en-US" sz="1000" b="1" dirty="0">
              <a:solidFill>
                <a:schemeClr val="bg1"/>
              </a:solidFill>
            </a:endParaRPr>
          </a:p>
        </p:txBody>
      </p:sp>
      <p:sp>
        <p:nvSpPr>
          <p:cNvPr id="8" name="Oval 7"/>
          <p:cNvSpPr/>
          <p:nvPr/>
        </p:nvSpPr>
        <p:spPr bwMode="auto">
          <a:xfrm>
            <a:off x="2399134" y="3011369"/>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 name="Oval 9"/>
          <p:cNvSpPr/>
          <p:nvPr/>
        </p:nvSpPr>
        <p:spPr bwMode="auto">
          <a:xfrm>
            <a:off x="5749723" y="4151169"/>
            <a:ext cx="2905037" cy="54942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551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59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59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598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598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5987">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598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5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24</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smtClean="0">
                <a:solidFill>
                  <a:srgbClr val="009900"/>
                </a:solidFill>
              </a:rPr>
              <a:t>My NCBI: a Primer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latin typeface="Calibri" pitchFamily="34" charset="0"/>
                <a:ea typeface="ＭＳ Ｐゴシック" charset="-128"/>
              </a:rPr>
              <a:t>What is My NCBI?</a:t>
            </a:r>
          </a:p>
        </p:txBody>
      </p:sp>
      <p:sp>
        <p:nvSpPr>
          <p:cNvPr id="52226" name="Content Placeholder 2"/>
          <p:cNvSpPr>
            <a:spLocks noGrp="1"/>
          </p:cNvSpPr>
          <p:nvPr>
            <p:ph idx="1"/>
          </p:nvPr>
        </p:nvSpPr>
        <p:spPr>
          <a:xfrm>
            <a:off x="593436" y="2840182"/>
            <a:ext cx="7980989" cy="2658694"/>
          </a:xfrm>
        </p:spPr>
        <p:txBody>
          <a:bodyPr/>
          <a:lstStyle/>
          <a:p>
            <a:pPr marL="0" indent="0" eaLnBrk="1" hangingPunct="1">
              <a:buNone/>
            </a:pPr>
            <a:r>
              <a:rPr lang="en-US" b="1" dirty="0" smtClean="0">
                <a:latin typeface="Calibri" pitchFamily="34" charset="0"/>
                <a:ea typeface="ＭＳ Ｐゴシック" charset="-128"/>
              </a:rPr>
              <a:t>Key features for our discussion:</a:t>
            </a:r>
          </a:p>
          <a:p>
            <a:pPr eaLnBrk="1" hangingPunct="1"/>
            <a:r>
              <a:rPr lang="en-US" sz="2000" dirty="0" smtClean="0">
                <a:latin typeface="Calibri" pitchFamily="34" charset="0"/>
                <a:ea typeface="ＭＳ Ｐゴシック" charset="-128"/>
              </a:rPr>
              <a:t>Can be linked to eRA Commons accounts</a:t>
            </a:r>
          </a:p>
          <a:p>
            <a:pPr eaLnBrk="1" hangingPunct="1"/>
            <a:r>
              <a:rPr lang="en-US" sz="2000" dirty="0" smtClean="0">
                <a:latin typeface="Calibri" pitchFamily="34" charset="0"/>
                <a:ea typeface="ＭＳ Ｐゴシック" charset="-128"/>
              </a:rPr>
              <a:t>Commons-linked users can associate publications with NIH grants</a:t>
            </a:r>
          </a:p>
          <a:p>
            <a:pPr eaLnBrk="1" hangingPunct="1"/>
            <a:r>
              <a:rPr lang="en-US" sz="2000" dirty="0" smtClean="0">
                <a:latin typeface="Calibri" pitchFamily="34" charset="0"/>
                <a:ea typeface="ＭＳ Ｐゴシック" charset="-128"/>
              </a:rPr>
              <a:t>Tracks NIH Public Access compliance</a:t>
            </a:r>
          </a:p>
          <a:p>
            <a:pPr eaLnBrk="1" hangingPunct="1"/>
            <a:r>
              <a:rPr lang="en-US" sz="2000" dirty="0" smtClean="0">
                <a:latin typeface="Calibri" pitchFamily="34" charset="0"/>
                <a:ea typeface="ＭＳ Ｐゴシック" charset="-128"/>
              </a:rPr>
              <a:t>The </a:t>
            </a:r>
            <a:r>
              <a:rPr lang="en-US" sz="2000" dirty="0">
                <a:latin typeface="Calibri" pitchFamily="34" charset="0"/>
                <a:ea typeface="ＭＳ Ｐゴシック" charset="-128"/>
              </a:rPr>
              <a:t>only way to enter publications into </a:t>
            </a:r>
            <a:r>
              <a:rPr lang="en-US" sz="2000" dirty="0" smtClean="0">
                <a:latin typeface="Calibri" pitchFamily="34" charset="0"/>
                <a:ea typeface="ＭＳ Ｐゴシック" charset="-128"/>
              </a:rPr>
              <a:t>the RPPR</a:t>
            </a:r>
            <a:endParaRPr lang="en-US" sz="2000" dirty="0">
              <a:latin typeface="Calibri" pitchFamily="34" charset="0"/>
              <a:ea typeface="ＭＳ Ｐゴシック" charset="-128"/>
            </a:endParaRPr>
          </a:p>
          <a:p>
            <a:r>
              <a:rPr lang="en-US" sz="2000" dirty="0" smtClean="0">
                <a:latin typeface="Calibri" pitchFamily="34" charset="0"/>
                <a:ea typeface="ＭＳ Ｐゴシック" charset="-128"/>
              </a:rPr>
              <a:t>Creates a</a:t>
            </a:r>
            <a:r>
              <a:rPr lang="en-US" sz="2000" dirty="0">
                <a:latin typeface="Calibri" pitchFamily="34" charset="0"/>
                <a:ea typeface="ＭＳ Ｐゴシック" charset="-128"/>
              </a:rPr>
              <a:t> PDF report format for other NIH reporting</a:t>
            </a:r>
            <a:endParaRPr lang="en-US" sz="2000" dirty="0" smtClean="0">
              <a:latin typeface="Calibri" pitchFamily="34" charset="0"/>
              <a:ea typeface="ＭＳ Ｐゴシック" charset="-128"/>
            </a:endParaRPr>
          </a:p>
        </p:txBody>
      </p:sp>
      <p:sp>
        <p:nvSpPr>
          <p:cNvPr id="2" name="Slide Number Placeholder 1"/>
          <p:cNvSpPr>
            <a:spLocks noGrp="1"/>
          </p:cNvSpPr>
          <p:nvPr>
            <p:ph type="sldNum" sz="quarter" idx="10"/>
          </p:nvPr>
        </p:nvSpPr>
        <p:spPr/>
        <p:txBody>
          <a:bodyPr/>
          <a:lstStyle/>
          <a:p>
            <a:pPr>
              <a:defRPr/>
            </a:pPr>
            <a:fld id="{4B002F4B-4586-49B6-B1AC-A2F32D535C25}" type="slidenum">
              <a:rPr lang="en-US" smtClean="0"/>
              <a:pPr>
                <a:defRPr/>
              </a:pPr>
              <a:t>25</a:t>
            </a:fld>
            <a:endParaRPr lang="en-US" dirty="0"/>
          </a:p>
        </p:txBody>
      </p:sp>
      <p:sp>
        <p:nvSpPr>
          <p:cNvPr id="3" name="Rectangle 2"/>
          <p:cNvSpPr/>
          <p:nvPr/>
        </p:nvSpPr>
        <p:spPr>
          <a:xfrm>
            <a:off x="692727" y="1066169"/>
            <a:ext cx="7081212" cy="1200328"/>
          </a:xfrm>
          <a:prstGeom prst="rect">
            <a:avLst/>
          </a:prstGeom>
        </p:spPr>
        <p:txBody>
          <a:bodyPr wrap="square">
            <a:spAutoFit/>
          </a:bodyPr>
          <a:lstStyle/>
          <a:p>
            <a:pPr marL="0" indent="0" algn="ctr" eaLnBrk="1" hangingPunct="1">
              <a:buNone/>
            </a:pPr>
            <a:r>
              <a:rPr lang="en-US" dirty="0"/>
              <a:t>My NCBI is a </a:t>
            </a:r>
            <a:r>
              <a:rPr lang="en-US" dirty="0" smtClean="0"/>
              <a:t>free account system that provides </a:t>
            </a:r>
            <a:r>
              <a:rPr lang="en-US" dirty="0"/>
              <a:t>customized services for many NCBI </a:t>
            </a:r>
            <a:r>
              <a:rPr lang="en-US" dirty="0" smtClean="0"/>
              <a:t>databases, such as PubMed.</a:t>
            </a:r>
            <a:endParaRPr lang="en-US" b="1" dirty="0">
              <a:latin typeface="Calibri" pitchFamily="34" charset="0"/>
              <a:ea typeface="ＭＳ Ｐゴシック" charset="-128"/>
            </a:endParaRPr>
          </a:p>
        </p:txBody>
      </p:sp>
    </p:spTree>
    <p:extLst>
      <p:ext uri="{BB962C8B-B14F-4D97-AF65-F5344CB8AC3E}">
        <p14:creationId xmlns:p14="http://schemas.microsoft.com/office/powerpoint/2010/main" val="21647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olidFill>
                  <a:srgbClr val="FFFFFF"/>
                </a:solidFill>
              </a:rPr>
              <a:t>Signing in to </a:t>
            </a:r>
            <a:r>
              <a:rPr lang="en-US" dirty="0" smtClean="0">
                <a:solidFill>
                  <a:srgbClr val="FFFFFF"/>
                </a:solidFill>
              </a:rPr>
              <a:t>NCBI</a:t>
            </a:r>
            <a:endParaRPr lang="en-US" dirty="0">
              <a:solidFill>
                <a:srgbClr val="FFFFFF"/>
              </a:solidFill>
            </a:endParaRPr>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26</a:t>
            </a:fld>
            <a:endParaRPr lang="en-US" dirty="0"/>
          </a:p>
        </p:txBody>
      </p:sp>
      <p:pic>
        <p:nvPicPr>
          <p:cNvPr id="4" name="Picture 3"/>
          <p:cNvPicPr>
            <a:picLocks noChangeAspect="1"/>
          </p:cNvPicPr>
          <p:nvPr/>
        </p:nvPicPr>
        <p:blipFill>
          <a:blip r:embed="rId3"/>
          <a:stretch>
            <a:fillRect/>
          </a:stretch>
        </p:blipFill>
        <p:spPr>
          <a:xfrm>
            <a:off x="1143000" y="1312521"/>
            <a:ext cx="7040192" cy="4017086"/>
          </a:xfrm>
          <a:prstGeom prst="rect">
            <a:avLst/>
          </a:prstGeom>
        </p:spPr>
      </p:pic>
      <p:cxnSp>
        <p:nvCxnSpPr>
          <p:cNvPr id="6" name="Straight Arrow Connector 5"/>
          <p:cNvCxnSpPr>
            <a:endCxn id="8" idx="3"/>
          </p:cNvCxnSpPr>
          <p:nvPr/>
        </p:nvCxnSpPr>
        <p:spPr bwMode="auto">
          <a:xfrm flipV="1">
            <a:off x="5754532" y="1535641"/>
            <a:ext cx="1742533" cy="788173"/>
          </a:xfrm>
          <a:prstGeom prst="straightConnector1">
            <a:avLst/>
          </a:prstGeom>
          <a:noFill/>
          <a:ln w="25400" cap="flat" cmpd="sng" algn="ctr">
            <a:solidFill>
              <a:srgbClr val="FF0000"/>
            </a:solidFill>
            <a:prstDash val="solid"/>
            <a:round/>
            <a:headEnd type="none" w="med" len="med"/>
            <a:tailEnd type="triangle"/>
          </a:ln>
          <a:effectLst/>
        </p:spPr>
      </p:cxnSp>
      <p:sp>
        <p:nvSpPr>
          <p:cNvPr id="8" name="Oval 7"/>
          <p:cNvSpPr/>
          <p:nvPr/>
        </p:nvSpPr>
        <p:spPr bwMode="auto">
          <a:xfrm>
            <a:off x="7370202" y="1189409"/>
            <a:ext cx="866273" cy="40563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99941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10;" title="Sign in to NCBI"/>
          <p:cNvPicPr>
            <a:picLocks noChangeAspect="1"/>
          </p:cNvPicPr>
          <p:nvPr/>
        </p:nvPicPr>
        <p:blipFill>
          <a:blip r:embed="rId3"/>
          <a:stretch>
            <a:fillRect/>
          </a:stretch>
        </p:blipFill>
        <p:spPr>
          <a:xfrm>
            <a:off x="653474" y="1059303"/>
            <a:ext cx="7373440" cy="4846284"/>
          </a:xfrm>
          <a:prstGeom prst="rect">
            <a:avLst/>
          </a:prstGeom>
        </p:spPr>
      </p:pic>
      <p:pic>
        <p:nvPicPr>
          <p:cNvPr id="8" name="Picture 7" title="NCBI login screenshot"/>
          <p:cNvPicPr>
            <a:picLocks noChangeAspect="1"/>
          </p:cNvPicPr>
          <p:nvPr/>
        </p:nvPicPr>
        <p:blipFill>
          <a:blip r:embed="rId4"/>
          <a:stretch>
            <a:fillRect/>
          </a:stretch>
        </p:blipFill>
        <p:spPr>
          <a:xfrm>
            <a:off x="4844857" y="1857873"/>
            <a:ext cx="3791142" cy="3203653"/>
          </a:xfrm>
          <a:prstGeom prst="rect">
            <a:avLst/>
          </a:prstGeom>
          <a:effectLst>
            <a:outerShdw blurRad="50800" dist="38100" dir="2700000" algn="tl" rotWithShape="0">
              <a:srgbClr val="000000">
                <a:alpha val="43000"/>
              </a:srgbClr>
            </a:outerShdw>
          </a:effectLst>
        </p:spPr>
      </p:pic>
      <p:sp>
        <p:nvSpPr>
          <p:cNvPr id="9" name="Bent-Up Arrow 8"/>
          <p:cNvSpPr/>
          <p:nvPr/>
        </p:nvSpPr>
        <p:spPr>
          <a:xfrm rot="5400000">
            <a:off x="3561580" y="1522693"/>
            <a:ext cx="700424" cy="2351809"/>
          </a:xfrm>
          <a:prstGeom prst="bentUpArrow">
            <a:avLst>
              <a:gd name="adj1" fmla="val 25000"/>
              <a:gd name="adj2" fmla="val 25000"/>
              <a:gd name="adj3"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73396" y="220850"/>
            <a:ext cx="7620000" cy="563563"/>
          </a:xfrm>
        </p:spPr>
        <p:txBody>
          <a:bodyPr/>
          <a:lstStyle/>
          <a:p>
            <a:pPr eaLnBrk="0" hangingPunct="0">
              <a:defRPr/>
            </a:pPr>
            <a:r>
              <a:rPr lang="en-US" dirty="0">
                <a:solidFill>
                  <a:srgbClr val="FFFFFF"/>
                </a:solidFill>
              </a:rPr>
              <a:t>Signing in to </a:t>
            </a:r>
            <a:r>
              <a:rPr lang="en-US" dirty="0" smtClean="0">
                <a:solidFill>
                  <a:srgbClr val="FFFFFF"/>
                </a:solidFill>
              </a:rPr>
              <a:t>NCBI</a:t>
            </a:r>
            <a:endParaRPr lang="en-US" dirty="0">
              <a:solidFill>
                <a:srgbClr val="FFFFFF"/>
              </a:solidFill>
            </a:endParaRPr>
          </a:p>
        </p:txBody>
      </p:sp>
    </p:spTree>
    <p:extLst>
      <p:ext uri="{BB962C8B-B14F-4D97-AF65-F5344CB8AC3E}">
        <p14:creationId xmlns:p14="http://schemas.microsoft.com/office/powerpoint/2010/main" val="36617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solidFill>
                  <a:srgbClr val="FFFFFF"/>
                </a:solidFill>
                <a:ea typeface="ＭＳ Ｐゴシック" charset="-128"/>
              </a:rPr>
              <a:t>Which eRA users should have linked My Bibliography accounts?</a:t>
            </a:r>
          </a:p>
        </p:txBody>
      </p:sp>
      <p:sp>
        <p:nvSpPr>
          <p:cNvPr id="3" name="Content Placeholder 2"/>
          <p:cNvSpPr>
            <a:spLocks noGrp="1"/>
          </p:cNvSpPr>
          <p:nvPr>
            <p:ph idx="1"/>
          </p:nvPr>
        </p:nvSpPr>
        <p:spPr>
          <a:xfrm>
            <a:off x="510989" y="1089225"/>
            <a:ext cx="8229600" cy="4800600"/>
          </a:xfrm>
        </p:spPr>
        <p:txBody>
          <a:bodyPr/>
          <a:lstStyle/>
          <a:p>
            <a:pPr>
              <a:buNone/>
            </a:pPr>
            <a:endParaRPr lang="en-US" dirty="0"/>
          </a:p>
          <a:p>
            <a:r>
              <a:rPr lang="en-US" dirty="0"/>
              <a:t>Principal Investigators</a:t>
            </a:r>
          </a:p>
          <a:p>
            <a:endParaRPr lang="en-US" dirty="0"/>
          </a:p>
          <a:p>
            <a:r>
              <a:rPr lang="en-US" dirty="0"/>
              <a:t>Anyone else with NIH support who is or was an author</a:t>
            </a:r>
          </a:p>
          <a:p>
            <a:pPr lvl="1"/>
            <a:r>
              <a:rPr lang="en-US" sz="1800" dirty="0"/>
              <a:t>Post-Doctoral Role</a:t>
            </a:r>
          </a:p>
          <a:p>
            <a:pPr lvl="1"/>
            <a:r>
              <a:rPr lang="en-US" sz="1800" dirty="0"/>
              <a:t>Graduate Student Role  </a:t>
            </a:r>
          </a:p>
          <a:p>
            <a:pPr lvl="1"/>
            <a:r>
              <a:rPr lang="en-US" sz="1800" dirty="0"/>
              <a:t>Scientist Role</a:t>
            </a:r>
          </a:p>
          <a:p>
            <a:pPr lvl="1"/>
            <a:r>
              <a:rPr lang="en-US" sz="1800" dirty="0"/>
              <a:t>Project Personnel Role </a:t>
            </a:r>
          </a:p>
          <a:p>
            <a:pPr marL="285750" indent="-285750"/>
            <a:endParaRPr lang="en-US" sz="1600" dirty="0"/>
          </a:p>
          <a:p>
            <a:pPr marL="285750" indent="-285750"/>
            <a:endParaRPr lang="en-US" sz="1600" dirty="0"/>
          </a:p>
          <a:p>
            <a:pPr marL="285750" indent="-285750"/>
            <a:endParaRPr lang="en-US" sz="1600" dirty="0"/>
          </a:p>
          <a:p>
            <a:pPr>
              <a:buNone/>
            </a:pPr>
            <a:r>
              <a:rPr lang="en-US" sz="1600" dirty="0">
                <a:hlinkClick r:id="rId3"/>
              </a:rPr>
              <a:t>http://era.nih.gov/files/eRA_Commons_Roles.pdf</a:t>
            </a:r>
            <a:r>
              <a:rPr lang="en-US" sz="1600" dirty="0"/>
              <a:t> </a:t>
            </a:r>
            <a:endParaRPr lang="en-US" sz="2000" dirty="0"/>
          </a:p>
          <a:p>
            <a:endParaRPr lang="en-US" dirty="0"/>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28</a:t>
            </a:fld>
            <a:endParaRPr lang="en-US" dirty="0"/>
          </a:p>
        </p:txBody>
      </p:sp>
    </p:spTree>
    <p:extLst>
      <p:ext uri="{BB962C8B-B14F-4D97-AF65-F5344CB8AC3E}">
        <p14:creationId xmlns:p14="http://schemas.microsoft.com/office/powerpoint/2010/main" val="2292183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title="Send to function of PubM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518" y="1073046"/>
            <a:ext cx="7550056" cy="466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143000" y="354103"/>
            <a:ext cx="7620000" cy="563563"/>
          </a:xfrm>
        </p:spPr>
        <p:txBody>
          <a:bodyPr/>
          <a:lstStyle/>
          <a:p>
            <a:r>
              <a:rPr lang="en-US" dirty="0">
                <a:solidFill>
                  <a:srgbClr val="FFFFFF"/>
                </a:solidFill>
              </a:rPr>
              <a:t>Adding PubMed Citations</a:t>
            </a:r>
            <a:r>
              <a:rPr lang="en-US" sz="2800" dirty="0">
                <a:solidFill>
                  <a:srgbClr val="FFFFFF"/>
                </a:solidFill>
              </a:rPr>
              <a:t/>
            </a:r>
            <a:br>
              <a:rPr lang="en-US" sz="2800" dirty="0">
                <a:solidFill>
                  <a:srgbClr val="FFFFFF"/>
                </a:solidFill>
              </a:rPr>
            </a:br>
            <a:endParaRPr lang="en-US" sz="2800" dirty="0"/>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29</a:t>
            </a:fld>
            <a:endParaRPr lang="en-US" dirty="0"/>
          </a:p>
        </p:txBody>
      </p:sp>
    </p:spTree>
    <p:extLst>
      <p:ext uri="{BB962C8B-B14F-4D97-AF65-F5344CB8AC3E}">
        <p14:creationId xmlns:p14="http://schemas.microsoft.com/office/powerpoint/2010/main" val="980868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4528273-EA4F-4ED1-9C2A-2F4F5DD2A478}" type="slidenum">
              <a:rPr lang="en-US" sz="1000" smtClean="0">
                <a:solidFill>
                  <a:schemeClr val="bg1"/>
                </a:solidFill>
              </a:rPr>
              <a:pPr eaLnBrk="1" hangingPunct="1"/>
              <a:t>3</a:t>
            </a:fld>
            <a:endParaRPr lang="en-US" sz="1000" dirty="0" smtClean="0">
              <a:solidFill>
                <a:schemeClr val="bg1"/>
              </a:solidFill>
            </a:endParaRPr>
          </a:p>
        </p:txBody>
      </p:sp>
      <p:sp>
        <p:nvSpPr>
          <p:cNvPr id="4099" name="Rectangle 3"/>
          <p:cNvSpPr>
            <a:spLocks noGrp="1" noChangeArrowheads="1"/>
          </p:cNvSpPr>
          <p:nvPr>
            <p:ph type="body" idx="1"/>
          </p:nvPr>
        </p:nvSpPr>
        <p:spPr>
          <a:xfrm>
            <a:off x="1279202" y="1617140"/>
            <a:ext cx="5336094" cy="2466824"/>
          </a:xfrm>
        </p:spPr>
        <p:txBody>
          <a:bodyPr/>
          <a:lstStyle/>
          <a:p>
            <a:pPr eaLnBrk="1" hangingPunct="1">
              <a:buFontTx/>
              <a:buNone/>
            </a:pPr>
            <a:endParaRPr lang="en-US" sz="3200" dirty="0" smtClean="0"/>
          </a:p>
          <a:p>
            <a:pPr lvl="4" eaLnBrk="1" hangingPunct="1">
              <a:buFontTx/>
              <a:buNone/>
            </a:pPr>
            <a:r>
              <a:rPr lang="en-US" sz="3000" b="1" dirty="0" smtClean="0">
                <a:solidFill>
                  <a:srgbClr val="009900"/>
                </a:solidFill>
              </a:rPr>
              <a:t>The Basics:  </a:t>
            </a:r>
          </a:p>
          <a:p>
            <a:pPr lvl="4" eaLnBrk="1" hangingPunct="1"/>
            <a:endParaRPr lang="en-US" sz="2600" dirty="0" smtClean="0"/>
          </a:p>
          <a:p>
            <a:pPr lvl="4" eaLnBrk="1" hangingPunct="1">
              <a:buFont typeface="Arial" pitchFamily="34" charset="0"/>
              <a:buChar char="•"/>
            </a:pPr>
            <a:r>
              <a:rPr lang="en-US" sz="2600" dirty="0" smtClean="0"/>
              <a:t>The Policy</a:t>
            </a:r>
          </a:p>
          <a:p>
            <a:pPr lvl="4" eaLnBrk="1" hangingPunct="1">
              <a:buFont typeface="Arial" pitchFamily="34" charset="0"/>
              <a:buChar char="•"/>
            </a:pPr>
            <a:r>
              <a:rPr lang="en-US" sz="2600" dirty="0" smtClean="0"/>
              <a:t>Its Implications</a:t>
            </a:r>
          </a:p>
          <a:p>
            <a:pPr eaLnBrk="1" hangingPunct="1">
              <a:buFontTx/>
              <a:buNone/>
            </a:pPr>
            <a:endParaRPr lang="en-US" sz="3200" dirty="0" smtClean="0"/>
          </a:p>
        </p:txBody>
      </p:sp>
      <p:sp>
        <p:nvSpPr>
          <p:cNvPr id="4" name="Rectangle 2"/>
          <p:cNvSpPr>
            <a:spLocks noGrp="1" noChangeArrowheads="1"/>
          </p:cNvSpPr>
          <p:nvPr>
            <p:ph type="title"/>
          </p:nvPr>
        </p:nvSpPr>
        <p:spPr>
          <a:xfrm>
            <a:off x="1143000" y="228600"/>
            <a:ext cx="7620000" cy="563563"/>
          </a:xfrm>
        </p:spPr>
        <p:txBody>
          <a:bodyPr/>
          <a:lstStyle/>
          <a:p>
            <a:pPr algn="ctr" eaLnBrk="1" hangingPunct="1"/>
            <a:r>
              <a:rPr lang="en-US" dirty="0" smtClean="0"/>
              <a:t>The </a:t>
            </a:r>
            <a:r>
              <a:rPr lang="en-US" dirty="0"/>
              <a:t>NIH Public Access Policy </a:t>
            </a: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0" hangingPunct="0">
              <a:defRPr/>
            </a:pPr>
            <a:r>
              <a:rPr lang="en-US" sz="2300" dirty="0" smtClean="0">
                <a:solidFill>
                  <a:srgbClr val="FFFFFF"/>
                </a:solidFill>
              </a:rPr>
              <a:t>New options for adding citations to My Bibliography</a:t>
            </a:r>
            <a:endParaRPr lang="en-US" sz="2300" dirty="0">
              <a:solidFill>
                <a:srgbClr val="FFFFFF"/>
              </a:solidFill>
            </a:endParaRPr>
          </a:p>
        </p:txBody>
      </p:sp>
      <p:sp>
        <p:nvSpPr>
          <p:cNvPr id="6" name="Slide Number Placeholder 5"/>
          <p:cNvSpPr>
            <a:spLocks noGrp="1"/>
          </p:cNvSpPr>
          <p:nvPr>
            <p:ph type="sldNum" sz="quarter" idx="10"/>
          </p:nvPr>
        </p:nvSpPr>
        <p:spPr/>
        <p:txBody>
          <a:bodyPr/>
          <a:lstStyle/>
          <a:p>
            <a:pPr>
              <a:defRPr/>
            </a:pPr>
            <a:fld id="{77453F6D-48C3-468A-98D8-A8A8BFD93361}" type="slidenum">
              <a:rPr lang="en-US" smtClean="0"/>
              <a:pPr>
                <a:defRPr/>
              </a:pPr>
              <a:t>30</a:t>
            </a:fld>
            <a:endParaRPr lang="en-US" dirty="0"/>
          </a:p>
        </p:txBody>
      </p:sp>
      <p:pic>
        <p:nvPicPr>
          <p:cNvPr id="5" name="Picture 4"/>
          <p:cNvPicPr>
            <a:picLocks noChangeAspect="1"/>
          </p:cNvPicPr>
          <p:nvPr/>
        </p:nvPicPr>
        <p:blipFill>
          <a:blip r:embed="rId3"/>
          <a:stretch>
            <a:fillRect/>
          </a:stretch>
        </p:blipFill>
        <p:spPr>
          <a:xfrm>
            <a:off x="1789812" y="1663796"/>
            <a:ext cx="5564377" cy="3799592"/>
          </a:xfrm>
          <a:prstGeom prst="rect">
            <a:avLst/>
          </a:prstGeom>
          <a:effectLst>
            <a:outerShdw blurRad="76200" dist="76200" dir="2700000" algn="tl" rotWithShape="0">
              <a:prstClr val="black">
                <a:alpha val="25000"/>
              </a:prstClr>
            </a:outerShdw>
          </a:effectLst>
        </p:spPr>
      </p:pic>
      <p:sp>
        <p:nvSpPr>
          <p:cNvPr id="7" name="Rectangle 6"/>
          <p:cNvSpPr/>
          <p:nvPr/>
        </p:nvSpPr>
        <p:spPr>
          <a:xfrm>
            <a:off x="4283244" y="2481943"/>
            <a:ext cx="2791326" cy="17737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1624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solidFill>
                  <a:srgbClr val="FFFFFF"/>
                </a:solidFill>
                <a:ea typeface="ＭＳ Ｐゴシック" charset="-128"/>
              </a:rPr>
              <a:t>Award View option for eRA-linked users</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31</a:t>
            </a:fld>
            <a:endParaRPr lang="en-US" dirty="0"/>
          </a:p>
        </p:txBody>
      </p:sp>
      <p:pic>
        <p:nvPicPr>
          <p:cNvPr id="3" name="Picture 2" title="My Bibliography showing the eRA link"/>
          <p:cNvPicPr>
            <a:picLocks noChangeAspect="1"/>
          </p:cNvPicPr>
          <p:nvPr/>
        </p:nvPicPr>
        <p:blipFill>
          <a:blip r:embed="rId3"/>
          <a:stretch>
            <a:fillRect/>
          </a:stretch>
        </p:blipFill>
        <p:spPr>
          <a:xfrm>
            <a:off x="905347" y="1380553"/>
            <a:ext cx="7337956" cy="424076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cxnSp>
        <p:nvCxnSpPr>
          <p:cNvPr id="5" name="Straight Arrow Connector 4"/>
          <p:cNvCxnSpPr/>
          <p:nvPr/>
        </p:nvCxnSpPr>
        <p:spPr bwMode="auto">
          <a:xfrm flipH="1">
            <a:off x="2669994" y="2172832"/>
            <a:ext cx="1159622" cy="1794263"/>
          </a:xfrm>
          <a:prstGeom prst="straightConnector1">
            <a:avLst/>
          </a:prstGeom>
          <a:noFill/>
          <a:ln w="47625" cap="flat" cmpd="sng" algn="ctr">
            <a:solidFill>
              <a:srgbClr val="FF0000"/>
            </a:solidFill>
            <a:prstDash val="solid"/>
            <a:round/>
            <a:headEnd type="triangle" w="med" len="lg"/>
            <a:tailEnd type="triangle" w="med" len="lg"/>
          </a:ln>
          <a:effectLst/>
        </p:spPr>
      </p:cxnSp>
    </p:spTree>
    <p:extLst>
      <p:ext uri="{BB962C8B-B14F-4D97-AF65-F5344CB8AC3E}">
        <p14:creationId xmlns:p14="http://schemas.microsoft.com/office/powerpoint/2010/main" val="122311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1000607" y="152400"/>
            <a:ext cx="7838594" cy="715963"/>
          </a:xfrm>
        </p:spPr>
        <p:txBody>
          <a:bodyPr/>
          <a:lstStyle/>
          <a:p>
            <a:pPr eaLnBrk="1" hangingPunct="1"/>
            <a:r>
              <a:rPr lang="en-US" dirty="0" smtClean="0">
                <a:solidFill>
                  <a:srgbClr val="FFFFFF"/>
                </a:solidFill>
                <a:ea typeface="ＭＳ Ｐゴシック" charset="-128"/>
              </a:rPr>
              <a:t>Award View NIHPA compliance codes</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32</a:t>
            </a:fld>
            <a:endParaRPr lang="en-US" dirty="0"/>
          </a:p>
        </p:txBody>
      </p:sp>
      <p:pic>
        <p:nvPicPr>
          <p:cNvPr id="2050" name="Picture 2" descr="Compliant status from http://www.ncbi.nlm.nih.gov/books/NBK53595/#mybibliography.Managing_Compliance_to_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05" y="2122496"/>
            <a:ext cx="4114800" cy="8858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Provisionally compliant status from http://www.ncbi.nlm.nih.gov/books/NBK53595/#mybibliography.Managing_Compliance_to_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368" y="3389667"/>
            <a:ext cx="4867275" cy="86677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Non compliant status from http://www.ncbi.nlm.nih.gov/books/NBK53595/#mybibliography.Managing_Compliance_to_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155" y="4637788"/>
            <a:ext cx="5219700" cy="39052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Unknown compliance status from http://www.ncbi.nlm.nih.gov/books/NBK53595/#mybibliography.Managing_Compliance_to_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293" y="5409659"/>
            <a:ext cx="3781425" cy="447675"/>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N/A status from http://www.ncbi.nlm.nih.gov/books/NBK53595/#mybibliography.Managing_Compliance_to_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293" y="1302999"/>
            <a:ext cx="3781425" cy="438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886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879" y="123152"/>
            <a:ext cx="7527635" cy="762000"/>
          </a:xfrm>
        </p:spPr>
        <p:txBody>
          <a:bodyPr>
            <a:normAutofit/>
          </a:bodyPr>
          <a:lstStyle/>
          <a:p>
            <a:r>
              <a:rPr lang="en-US" dirty="0">
                <a:solidFill>
                  <a:srgbClr val="FFFFFF"/>
                </a:solidFill>
                <a:ea typeface="ＭＳ Ｐゴシック" charset="-128"/>
              </a:rPr>
              <a:t>My Bibliography, Award View</a:t>
            </a:r>
          </a:p>
        </p:txBody>
      </p:sp>
      <p:pic>
        <p:nvPicPr>
          <p:cNvPr id="4" name="Picture 3" title="screenshot of award view"/>
          <p:cNvPicPr>
            <a:picLocks noChangeAspect="1"/>
          </p:cNvPicPr>
          <p:nvPr/>
        </p:nvPicPr>
        <p:blipFill>
          <a:blip r:embed="rId3"/>
          <a:stretch>
            <a:fillRect/>
          </a:stretch>
        </p:blipFill>
        <p:spPr>
          <a:xfrm>
            <a:off x="1241382" y="1123756"/>
            <a:ext cx="6318349" cy="4849091"/>
          </a:xfrm>
          <a:prstGeom prst="rect">
            <a:avLst/>
          </a:prstGeom>
          <a:ln>
            <a:solidFill>
              <a:schemeClr val="accent5">
                <a:lumMod val="90000"/>
              </a:schemeClr>
            </a:solidFill>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0"/>
          </p:nvPr>
        </p:nvSpPr>
        <p:spPr/>
        <p:txBody>
          <a:bodyPr/>
          <a:lstStyle/>
          <a:p>
            <a:pPr>
              <a:defRPr/>
            </a:pPr>
            <a:fld id="{DA0DFC02-28F5-4477-B07D-5F7A4325B98B}" type="slidenum">
              <a:rPr lang="en-US" smtClean="0"/>
              <a:pPr>
                <a:defRPr/>
              </a:pPr>
              <a:t>33</a:t>
            </a:fld>
            <a:endParaRPr lang="en-US" dirty="0"/>
          </a:p>
        </p:txBody>
      </p:sp>
    </p:spTree>
    <p:extLst>
      <p:ext uri="{BB962C8B-B14F-4D97-AF65-F5344CB8AC3E}">
        <p14:creationId xmlns:p14="http://schemas.microsoft.com/office/powerpoint/2010/main" val="462880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6795" y="1092969"/>
            <a:ext cx="5949043" cy="3540607"/>
          </a:xfrm>
          <a:prstGeom prst="rect">
            <a:avLst/>
          </a:prstGeom>
        </p:spPr>
      </p:pic>
      <p:sp>
        <p:nvSpPr>
          <p:cNvPr id="64513" name="Title 4"/>
          <p:cNvSpPr>
            <a:spLocks noGrp="1"/>
          </p:cNvSpPr>
          <p:nvPr>
            <p:ph type="title"/>
          </p:nvPr>
        </p:nvSpPr>
        <p:spPr>
          <a:xfrm>
            <a:off x="152400" y="228600"/>
            <a:ext cx="8610600" cy="563563"/>
          </a:xfrm>
        </p:spPr>
        <p:txBody>
          <a:bodyPr/>
          <a:lstStyle/>
          <a:p>
            <a:pPr eaLnBrk="1" hangingPunct="1"/>
            <a:r>
              <a:rPr lang="en-US" dirty="0" smtClean="0">
                <a:solidFill>
                  <a:srgbClr val="FFFFFF"/>
                </a:solidFill>
                <a:ea typeface="ＭＳ Ｐゴシック" charset="-128"/>
              </a:rPr>
              <a:t>Delegation in My Bibliography</a:t>
            </a:r>
          </a:p>
        </p:txBody>
      </p:sp>
      <p:sp>
        <p:nvSpPr>
          <p:cNvPr id="2" name="Slide Number Placeholder 1"/>
          <p:cNvSpPr>
            <a:spLocks noGrp="1"/>
          </p:cNvSpPr>
          <p:nvPr>
            <p:ph type="sldNum" sz="quarter" idx="10"/>
          </p:nvPr>
        </p:nvSpPr>
        <p:spPr/>
        <p:txBody>
          <a:bodyPr/>
          <a:lstStyle/>
          <a:p>
            <a:pPr>
              <a:defRPr/>
            </a:pPr>
            <a:fld id="{DA0DFC02-28F5-4477-B07D-5F7A4325B98B}" type="slidenum">
              <a:rPr lang="en-US" smtClean="0"/>
              <a:pPr>
                <a:defRPr/>
              </a:pPr>
              <a:t>34</a:t>
            </a:fld>
            <a:endParaRPr lang="en-US" dirty="0"/>
          </a:p>
        </p:txBody>
      </p:sp>
      <p:pic>
        <p:nvPicPr>
          <p:cNvPr id="4" name="Picture 3" title="Screenshot of delegation"/>
          <p:cNvPicPr>
            <a:picLocks noChangeAspect="1"/>
          </p:cNvPicPr>
          <p:nvPr/>
        </p:nvPicPr>
        <p:blipFill>
          <a:blip r:embed="rId4"/>
          <a:stretch>
            <a:fillRect/>
          </a:stretch>
        </p:blipFill>
        <p:spPr>
          <a:xfrm>
            <a:off x="3325091" y="4149279"/>
            <a:ext cx="4975706" cy="1509148"/>
          </a:xfrm>
          <a:prstGeom prst="rect">
            <a:avLst/>
          </a:prstGeom>
          <a:effectLst>
            <a:outerShdw blurRad="92075" dist="50800" dir="2700000" algn="tl" rotWithShape="0">
              <a:srgbClr val="000000">
                <a:alpha val="43000"/>
              </a:srgbClr>
            </a:outerShdw>
          </a:effectLst>
        </p:spPr>
      </p:pic>
      <p:cxnSp>
        <p:nvCxnSpPr>
          <p:cNvPr id="7" name="Straight Arrow Connector 6"/>
          <p:cNvCxnSpPr/>
          <p:nvPr/>
        </p:nvCxnSpPr>
        <p:spPr bwMode="auto">
          <a:xfrm flipH="1">
            <a:off x="4464243" y="1300788"/>
            <a:ext cx="1054484" cy="3086485"/>
          </a:xfrm>
          <a:prstGeom prst="straightConnector1">
            <a:avLst/>
          </a:prstGeom>
          <a:noFill/>
          <a:ln w="476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63344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891539" y="153939"/>
            <a:ext cx="7959975" cy="708122"/>
          </a:xfrm>
        </p:spPr>
        <p:txBody>
          <a:bodyPr>
            <a:normAutofit/>
          </a:bodyPr>
          <a:lstStyle/>
          <a:p>
            <a:r>
              <a:rPr lang="en-US" dirty="0">
                <a:solidFill>
                  <a:srgbClr val="FFFFFF"/>
                </a:solidFill>
                <a:ea typeface="ＭＳ Ｐゴシック" charset="-128"/>
              </a:rPr>
              <a:t>PI adds a new citation to </a:t>
            </a:r>
            <a:r>
              <a:rPr lang="en-US" dirty="0" smtClean="0">
                <a:solidFill>
                  <a:srgbClr val="FFFFFF"/>
                </a:solidFill>
                <a:ea typeface="ＭＳ Ｐゴシック" charset="-128"/>
              </a:rPr>
              <a:t>their My </a:t>
            </a:r>
            <a:r>
              <a:rPr lang="en-US" dirty="0">
                <a:solidFill>
                  <a:srgbClr val="FFFFFF"/>
                </a:solidFill>
                <a:ea typeface="ＭＳ Ｐゴシック" charset="-128"/>
              </a:rPr>
              <a:t>Bibliography</a:t>
            </a:r>
          </a:p>
        </p:txBody>
      </p:sp>
      <p:pic>
        <p:nvPicPr>
          <p:cNvPr id="2" name="Picture 1"/>
          <p:cNvPicPr>
            <a:picLocks noChangeAspect="1"/>
          </p:cNvPicPr>
          <p:nvPr/>
        </p:nvPicPr>
        <p:blipFill>
          <a:blip r:embed="rId3"/>
          <a:stretch>
            <a:fillRect/>
          </a:stretch>
        </p:blipFill>
        <p:spPr>
          <a:xfrm>
            <a:off x="1143000" y="1600200"/>
            <a:ext cx="6934200" cy="1249868"/>
          </a:xfrm>
          <a:prstGeom prst="rect">
            <a:avLst/>
          </a:prstGeom>
          <a:ln>
            <a:solidFill>
              <a:srgbClr val="D9D9D9"/>
            </a:solidFill>
          </a:ln>
        </p:spPr>
      </p:pic>
      <p:grpSp>
        <p:nvGrpSpPr>
          <p:cNvPr id="10" name="Group 9" title="Screenshot of edit status"/>
          <p:cNvGrpSpPr/>
          <p:nvPr/>
        </p:nvGrpSpPr>
        <p:grpSpPr>
          <a:xfrm>
            <a:off x="3581400" y="2057400"/>
            <a:ext cx="4967617" cy="3810000"/>
            <a:chOff x="3581400" y="2057400"/>
            <a:chExt cx="4967617" cy="3810000"/>
          </a:xfrm>
        </p:grpSpPr>
        <p:pic>
          <p:nvPicPr>
            <p:cNvPr id="3" name="Picture 2"/>
            <p:cNvPicPr>
              <a:picLocks noChangeAspect="1"/>
            </p:cNvPicPr>
            <p:nvPr/>
          </p:nvPicPr>
          <p:blipFill>
            <a:blip r:embed="rId4"/>
            <a:stretch>
              <a:fillRect/>
            </a:stretch>
          </p:blipFill>
          <p:spPr>
            <a:xfrm>
              <a:off x="4876800" y="2057400"/>
              <a:ext cx="3672217" cy="3810000"/>
            </a:xfrm>
            <a:prstGeom prst="rect">
              <a:avLst/>
            </a:prstGeom>
            <a:effectLst>
              <a:outerShdw blurRad="50800" dist="38100" dir="10800000" algn="r" rotWithShape="0">
                <a:prstClr val="black">
                  <a:alpha val="40000"/>
                </a:prstClr>
              </a:outerShdw>
            </a:effectLst>
          </p:spPr>
        </p:pic>
        <p:cxnSp>
          <p:nvCxnSpPr>
            <p:cNvPr id="9" name="Straight Arrow Connector 8"/>
            <p:cNvCxnSpPr/>
            <p:nvPr/>
          </p:nvCxnSpPr>
          <p:spPr>
            <a:xfrm>
              <a:off x="3581400" y="2362200"/>
              <a:ext cx="15240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35</a:t>
            </a:fld>
            <a:endParaRPr lang="en-US" dirty="0"/>
          </a:p>
        </p:txBody>
      </p:sp>
    </p:spTree>
    <p:extLst>
      <p:ext uri="{BB962C8B-B14F-4D97-AF65-F5344CB8AC3E}">
        <p14:creationId xmlns:p14="http://schemas.microsoft.com/office/powerpoint/2010/main" val="250204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1491904" y="123152"/>
            <a:ext cx="7360920" cy="746607"/>
          </a:xfrm>
        </p:spPr>
        <p:txBody>
          <a:bodyPr>
            <a:normAutofit/>
          </a:bodyPr>
          <a:lstStyle/>
          <a:p>
            <a:pPr eaLnBrk="1" hangingPunct="1"/>
            <a:r>
              <a:rPr lang="en-US" dirty="0">
                <a:solidFill>
                  <a:srgbClr val="FFFFFF"/>
                </a:solidFill>
                <a:ea typeface="ＭＳ Ｐゴシック" charset="-128"/>
              </a:rPr>
              <a:t>PI adds a new citation to </a:t>
            </a:r>
            <a:r>
              <a:rPr lang="en-US" dirty="0" smtClean="0">
                <a:solidFill>
                  <a:srgbClr val="FFFFFF"/>
                </a:solidFill>
                <a:ea typeface="ＭＳ Ｐゴシック" charset="-128"/>
              </a:rPr>
              <a:t>their My </a:t>
            </a:r>
            <a:r>
              <a:rPr lang="en-US" dirty="0">
                <a:solidFill>
                  <a:srgbClr val="FFFFFF"/>
                </a:solidFill>
                <a:ea typeface="ＭＳ Ｐゴシック" charset="-128"/>
              </a:rPr>
              <a:t>Bibliography</a:t>
            </a:r>
          </a:p>
        </p:txBody>
      </p:sp>
      <p:pic>
        <p:nvPicPr>
          <p:cNvPr id="2" name="Picture 1"/>
          <p:cNvPicPr>
            <a:picLocks noChangeAspect="1"/>
          </p:cNvPicPr>
          <p:nvPr/>
        </p:nvPicPr>
        <p:blipFill>
          <a:blip r:embed="rId3"/>
          <a:stretch>
            <a:fillRect/>
          </a:stretch>
        </p:blipFill>
        <p:spPr>
          <a:xfrm>
            <a:off x="1143000" y="1600200"/>
            <a:ext cx="6934200" cy="1249868"/>
          </a:xfrm>
          <a:prstGeom prst="rect">
            <a:avLst/>
          </a:prstGeom>
          <a:ln>
            <a:solidFill>
              <a:srgbClr val="D9D9D9"/>
            </a:solidFill>
          </a:ln>
        </p:spPr>
      </p:pic>
      <p:pic>
        <p:nvPicPr>
          <p:cNvPr id="11" name="Picture 10" title="screenshot of selecting awards"/>
          <p:cNvPicPr>
            <a:picLocks noChangeAspect="1"/>
          </p:cNvPicPr>
          <p:nvPr/>
        </p:nvPicPr>
        <p:blipFill>
          <a:blip r:embed="rId4"/>
          <a:stretch>
            <a:fillRect/>
          </a:stretch>
        </p:blipFill>
        <p:spPr>
          <a:xfrm>
            <a:off x="4267200" y="1295400"/>
            <a:ext cx="3124200" cy="4887665"/>
          </a:xfrm>
          <a:prstGeom prst="rect">
            <a:avLst/>
          </a:prstGeom>
          <a:effectLst>
            <a:outerShdw blurRad="50800" dist="38100" dir="13500000" algn="br" rotWithShape="0">
              <a:prstClr val="black">
                <a:alpha val="40000"/>
              </a:prstClr>
            </a:outerShdw>
          </a:effectLst>
        </p:spPr>
      </p:pic>
      <p:cxnSp>
        <p:nvCxnSpPr>
          <p:cNvPr id="5" name="Straight Arrow Connector 4"/>
          <p:cNvCxnSpPr/>
          <p:nvPr/>
        </p:nvCxnSpPr>
        <p:spPr>
          <a:xfrm>
            <a:off x="2209800" y="2667000"/>
            <a:ext cx="228600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4B002F4B-4586-49B6-B1AC-A2F32D535C25}" type="slidenum">
              <a:rPr lang="en-US" smtClean="0"/>
              <a:pPr>
                <a:defRPr/>
              </a:pPr>
              <a:t>36</a:t>
            </a:fld>
            <a:endParaRPr lang="en-US" dirty="0"/>
          </a:p>
        </p:txBody>
      </p:sp>
    </p:spTree>
    <p:extLst>
      <p:ext uri="{BB962C8B-B14F-4D97-AF65-F5344CB8AC3E}">
        <p14:creationId xmlns:p14="http://schemas.microsoft.com/office/powerpoint/2010/main" val="3885859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891539" y="138545"/>
            <a:ext cx="7975369" cy="754304"/>
          </a:xfrm>
        </p:spPr>
        <p:txBody>
          <a:bodyPr>
            <a:normAutofit/>
          </a:bodyPr>
          <a:lstStyle/>
          <a:p>
            <a:pPr eaLnBrk="1" hangingPunct="1"/>
            <a:r>
              <a:rPr lang="en-US" dirty="0">
                <a:solidFill>
                  <a:srgbClr val="FFFFFF"/>
                </a:solidFill>
                <a:ea typeface="ＭＳ Ｐゴシック" charset="-128"/>
              </a:rPr>
              <a:t>Another user links a PI’s </a:t>
            </a:r>
            <a:r>
              <a:rPr lang="en-US" dirty="0" smtClean="0">
                <a:solidFill>
                  <a:srgbClr val="FFFFFF"/>
                </a:solidFill>
                <a:ea typeface="ＭＳ Ｐゴシック" charset="-128"/>
              </a:rPr>
              <a:t>grant to </a:t>
            </a:r>
            <a:r>
              <a:rPr lang="en-US" dirty="0">
                <a:solidFill>
                  <a:srgbClr val="FFFFFF"/>
                </a:solidFill>
                <a:ea typeface="ＭＳ Ｐゴシック" charset="-128"/>
              </a:rPr>
              <a:t>a citation</a:t>
            </a:r>
          </a:p>
        </p:txBody>
      </p:sp>
      <p:pic>
        <p:nvPicPr>
          <p:cNvPr id="3" name="Picture 2" title="notification of papers being added to a bibliography"/>
          <p:cNvPicPr>
            <a:picLocks noChangeAspect="1"/>
          </p:cNvPicPr>
          <p:nvPr/>
        </p:nvPicPr>
        <p:blipFill>
          <a:blip r:embed="rId3"/>
          <a:stretch>
            <a:fillRect/>
          </a:stretch>
        </p:blipFill>
        <p:spPr>
          <a:xfrm>
            <a:off x="762000" y="2286000"/>
            <a:ext cx="7620000" cy="2299939"/>
          </a:xfrm>
          <a:prstGeom prst="rect">
            <a:avLst/>
          </a:prstGeom>
          <a:effectLst>
            <a:outerShdw blurRad="50800" dist="38100" dir="2700000" algn="tl" rotWithShape="0">
              <a:prstClr val="black">
                <a:alpha val="40000"/>
              </a:prstClr>
            </a:outerShdw>
          </a:effectLst>
        </p:spPr>
      </p:pic>
      <p:sp>
        <p:nvSpPr>
          <p:cNvPr id="2" name="Rectangle 1"/>
          <p:cNvSpPr/>
          <p:nvPr/>
        </p:nvSpPr>
        <p:spPr>
          <a:xfrm>
            <a:off x="2252135" y="3979331"/>
            <a:ext cx="3699933" cy="406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37</a:t>
            </a:fld>
            <a:endParaRPr lang="en-US" dirty="0"/>
          </a:p>
        </p:txBody>
      </p:sp>
    </p:spTree>
    <p:extLst>
      <p:ext uri="{BB962C8B-B14F-4D97-AF65-F5344CB8AC3E}">
        <p14:creationId xmlns:p14="http://schemas.microsoft.com/office/powerpoint/2010/main" val="323208155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osc-workflow4.png" title="Overview of My Bibliography, eRA, and PubMed datafl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64" y="1797306"/>
            <a:ext cx="6680771" cy="3870702"/>
          </a:xfrm>
          <a:prstGeom prst="rect">
            <a:avLst/>
          </a:prstGeom>
        </p:spPr>
      </p:pic>
      <p:sp>
        <p:nvSpPr>
          <p:cNvPr id="3" name="Title 2"/>
          <p:cNvSpPr>
            <a:spLocks noGrp="1"/>
          </p:cNvSpPr>
          <p:nvPr>
            <p:ph type="title"/>
          </p:nvPr>
        </p:nvSpPr>
        <p:spPr>
          <a:xfrm>
            <a:off x="1143000" y="336174"/>
            <a:ext cx="7620000" cy="563563"/>
          </a:xfrm>
        </p:spPr>
        <p:txBody>
          <a:bodyPr/>
          <a:lstStyle/>
          <a:p>
            <a:r>
              <a:rPr lang="en-US" kern="1200" dirty="0">
                <a:solidFill>
                  <a:srgbClr val="FFFFFF"/>
                </a:solidFill>
                <a:ea typeface="ＭＳ Ｐゴシック" charset="-128"/>
              </a:rPr>
              <a:t>Compliance management with My NCBI</a:t>
            </a:r>
            <a:br>
              <a:rPr lang="en-US" kern="1200" dirty="0">
                <a:solidFill>
                  <a:srgbClr val="FFFFFF"/>
                </a:solidFill>
                <a:ea typeface="ＭＳ Ｐゴシック" charset="-128"/>
              </a:rPr>
            </a:br>
            <a:endParaRPr lang="en-US" dirty="0"/>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38</a:t>
            </a:fld>
            <a:endParaRPr lang="en-US" dirty="0"/>
          </a:p>
        </p:txBody>
      </p:sp>
    </p:spTree>
    <p:extLst>
      <p:ext uri="{BB962C8B-B14F-4D97-AF65-F5344CB8AC3E}">
        <p14:creationId xmlns:p14="http://schemas.microsoft.com/office/powerpoint/2010/main" val="2711331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Display on RPPR</a:t>
            </a:r>
          </a:p>
        </p:txBody>
      </p:sp>
      <p:sp>
        <p:nvSpPr>
          <p:cNvPr id="21507"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032E7C5A-F377-44E5-BB6D-45F2520C1FF7}" type="slidenum">
              <a:rPr lang="en-US" sz="1000" smtClean="0">
                <a:solidFill>
                  <a:schemeClr val="bg1"/>
                </a:solidFill>
              </a:rPr>
              <a:pPr eaLnBrk="1" hangingPunct="1"/>
              <a:t>39</a:t>
            </a:fld>
            <a:endParaRPr lang="en-US" sz="1000" dirty="0" smtClean="0">
              <a:solidFill>
                <a:schemeClr val="bg1"/>
              </a:solidFill>
            </a:endParaRPr>
          </a:p>
        </p:txBody>
      </p:sp>
      <p:pic>
        <p:nvPicPr>
          <p:cNvPr id="21508" name="Picture 3" title="RPPR section C1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01" y="1182098"/>
            <a:ext cx="8077462" cy="4334282"/>
          </a:xfrm>
          <a:prstGeom prst="rect">
            <a:avLst/>
          </a:prstGeom>
          <a:noFill/>
          <a:ln>
            <a:noFill/>
          </a:ln>
          <a:effectLst>
            <a:outerShdw blurRad="161925" dist="50800"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3" name="TextBox 2"/>
          <p:cNvSpPr txBox="1"/>
          <p:nvPr/>
        </p:nvSpPr>
        <p:spPr>
          <a:xfrm>
            <a:off x="5197791" y="3988593"/>
            <a:ext cx="115416" cy="123111"/>
          </a:xfrm>
          <a:prstGeom prst="rect">
            <a:avLst/>
          </a:prstGeom>
          <a:pattFill prst="pct20">
            <a:fgClr>
              <a:schemeClr val="bg2">
                <a:lumMod val="40000"/>
                <a:lumOff val="60000"/>
              </a:schemeClr>
            </a:fgClr>
            <a:bgClr>
              <a:schemeClr val="bg2">
                <a:lumMod val="20000"/>
                <a:lumOff val="80000"/>
              </a:schemeClr>
            </a:bgClr>
          </a:pattFill>
        </p:spPr>
        <p:txBody>
          <a:bodyPr wrap="none" lIns="0" tIns="0" rIns="0" bIns="0" rtlCol="0">
            <a:spAutoFit/>
          </a:bodyPr>
          <a:lstStyle/>
          <a:p>
            <a:pPr>
              <a:buNone/>
            </a:pPr>
            <a:r>
              <a:rPr lang="en-US" sz="800" dirty="0" smtClean="0"/>
              <a:t>10</a:t>
            </a:r>
            <a:endParaRPr lang="en-US" sz="800" dirty="0"/>
          </a:p>
        </p:txBody>
      </p:sp>
    </p:spTree>
    <p:extLst>
      <p:ext uri="{BB962C8B-B14F-4D97-AF65-F5344CB8AC3E}">
        <p14:creationId xmlns:p14="http://schemas.microsoft.com/office/powerpoint/2010/main" val="2505502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8AEB372-5198-4B73-AF79-2EC797DF2B5C}" type="slidenum">
              <a:rPr lang="en-US" sz="1000" smtClean="0">
                <a:solidFill>
                  <a:schemeClr val="bg1"/>
                </a:solidFill>
              </a:rPr>
              <a:pPr eaLnBrk="1" hangingPunct="1"/>
              <a:t>4</a:t>
            </a:fld>
            <a:endParaRPr lang="en-US" sz="1000" dirty="0" smtClean="0">
              <a:solidFill>
                <a:schemeClr val="bg1"/>
              </a:solidFill>
            </a:endParaRPr>
          </a:p>
        </p:txBody>
      </p:sp>
      <p:sp>
        <p:nvSpPr>
          <p:cNvPr id="5123"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7325430-16FE-4EDB-9C9A-289E64D6D61E}" type="slidenum">
              <a:rPr lang="en-US" sz="1000" b="1">
                <a:solidFill>
                  <a:schemeClr val="bg1"/>
                </a:solidFill>
              </a:rPr>
              <a:pPr algn="r" eaLnBrk="1" hangingPunct="1">
                <a:spcBef>
                  <a:spcPct val="0"/>
                </a:spcBef>
                <a:buFontTx/>
                <a:buNone/>
              </a:pPr>
              <a:t>4</a:t>
            </a:fld>
            <a:endParaRPr lang="en-US" sz="1000" b="1" dirty="0">
              <a:solidFill>
                <a:schemeClr val="bg1"/>
              </a:solidFill>
            </a:endParaRPr>
          </a:p>
        </p:txBody>
      </p:sp>
      <p:sp>
        <p:nvSpPr>
          <p:cNvPr id="5124"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1E115589-A427-4CBE-898A-5E2942DD2BE8}" type="slidenum">
              <a:rPr lang="en-US" sz="1000" b="1">
                <a:solidFill>
                  <a:schemeClr val="bg1"/>
                </a:solidFill>
              </a:rPr>
              <a:pPr algn="r" eaLnBrk="1" hangingPunct="1">
                <a:spcBef>
                  <a:spcPct val="0"/>
                </a:spcBef>
                <a:buFontTx/>
                <a:buNone/>
              </a:pPr>
              <a:t>4</a:t>
            </a:fld>
            <a:endParaRPr lang="en-US" sz="1000" b="1" dirty="0">
              <a:solidFill>
                <a:schemeClr val="bg1"/>
              </a:solidFill>
            </a:endParaRPr>
          </a:p>
        </p:txBody>
      </p:sp>
      <p:sp>
        <p:nvSpPr>
          <p:cNvPr id="5125" name="Rectangle 2"/>
          <p:cNvSpPr>
            <a:spLocks noGrp="1" noChangeArrowheads="1"/>
          </p:cNvSpPr>
          <p:nvPr>
            <p:ph type="title" idx="4294967295"/>
          </p:nvPr>
        </p:nvSpPr>
        <p:spPr>
          <a:xfrm>
            <a:off x="1143000" y="228600"/>
            <a:ext cx="7620000" cy="685800"/>
          </a:xfrm>
        </p:spPr>
        <p:txBody>
          <a:bodyPr/>
          <a:lstStyle/>
          <a:p>
            <a:pPr eaLnBrk="1" hangingPunct="1"/>
            <a:r>
              <a:rPr lang="en-US" dirty="0" smtClean="0"/>
              <a:t>The NIH Public Access Policy Is </a:t>
            </a:r>
            <a:r>
              <a:rPr lang="en-US" i="1" u="sng" dirty="0" smtClean="0"/>
              <a:t>Mandatory</a:t>
            </a:r>
          </a:p>
        </p:txBody>
      </p:sp>
      <p:sp>
        <p:nvSpPr>
          <p:cNvPr id="5126" name="Rectangle 3"/>
          <p:cNvSpPr>
            <a:spLocks noGrp="1" noChangeArrowheads="1"/>
          </p:cNvSpPr>
          <p:nvPr>
            <p:ph type="body" idx="4294967295"/>
          </p:nvPr>
        </p:nvSpPr>
        <p:spPr>
          <a:xfrm>
            <a:off x="444500" y="1003300"/>
            <a:ext cx="8229600" cy="5308600"/>
          </a:xfrm>
        </p:spPr>
        <p:txBody>
          <a:bodyPr/>
          <a:lstStyle/>
          <a:p>
            <a:pPr eaLnBrk="1" hangingPunct="1">
              <a:lnSpc>
                <a:spcPct val="80000"/>
              </a:lnSpc>
            </a:pPr>
            <a:r>
              <a:rPr lang="en-US" sz="2200" dirty="0" smtClean="0"/>
              <a:t>The Policy implements Division G, Title II, Section 218 of PL 110-161</a:t>
            </a:r>
            <a:r>
              <a:rPr lang="en-US" sz="2200" b="1" dirty="0" smtClean="0"/>
              <a:t> </a:t>
            </a:r>
            <a:r>
              <a:rPr lang="en-US" sz="2200" dirty="0" smtClean="0"/>
              <a:t>(Consolidated Appropriations Act, 2008) which states: </a:t>
            </a:r>
          </a:p>
          <a:p>
            <a:pPr eaLnBrk="1" hangingPunct="1">
              <a:lnSpc>
                <a:spcPct val="130000"/>
              </a:lnSpc>
              <a:buFontTx/>
              <a:buNone/>
            </a:pPr>
            <a:r>
              <a:rPr lang="en-US" sz="3200" i="1" dirty="0" smtClean="0"/>
              <a:t>	</a:t>
            </a:r>
            <a:r>
              <a:rPr lang="en-US" sz="2200" i="1" dirty="0" smtClean="0"/>
              <a:t>The Director of the National Institutes of Health shall require that all investigators funded by the NIH submit or have submitted for them to the National Library of Medicine’s PubMed Central an electronic version of their final, peer-reviewed manuscripts upon acceptance for publication, to be made publicly available no later than 12 months after the official date of publication: Provided, That the NIH shall implement the public access policy in a manner consistent with copyright law.</a:t>
            </a:r>
            <a:r>
              <a:rPr lang="en-US" sz="2200" dirty="0" smtClean="0"/>
              <a:t> </a:t>
            </a:r>
          </a:p>
          <a:p>
            <a:pPr marL="0" indent="0" eaLnBrk="1" hangingPunct="1">
              <a:lnSpc>
                <a:spcPct val="60000"/>
              </a:lnSpc>
              <a:buNone/>
            </a:pPr>
            <a:endParaRPr lang="en-US" sz="2000" dirty="0" smtClean="0"/>
          </a:p>
        </p:txBody>
      </p:sp>
      <p:grpSp>
        <p:nvGrpSpPr>
          <p:cNvPr id="2" name="Group 6"/>
          <p:cNvGrpSpPr>
            <a:grpSpLocks/>
          </p:cNvGrpSpPr>
          <p:nvPr/>
        </p:nvGrpSpPr>
        <p:grpSpPr bwMode="auto">
          <a:xfrm>
            <a:off x="818284" y="2418965"/>
            <a:ext cx="7127875" cy="1905000"/>
            <a:chOff x="530" y="1068"/>
            <a:chExt cx="4490" cy="1200"/>
          </a:xfrm>
        </p:grpSpPr>
        <p:sp>
          <p:nvSpPr>
            <p:cNvPr id="5138" name="Rectangle 7"/>
            <p:cNvSpPr>
              <a:spLocks noChangeArrowheads="1"/>
            </p:cNvSpPr>
            <p:nvPr/>
          </p:nvSpPr>
          <p:spPr bwMode="auto">
            <a:xfrm>
              <a:off x="4100" y="1808"/>
              <a:ext cx="920"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9" name="Rectangle 8"/>
            <p:cNvSpPr>
              <a:spLocks noChangeArrowheads="1"/>
            </p:cNvSpPr>
            <p:nvPr/>
          </p:nvSpPr>
          <p:spPr bwMode="auto">
            <a:xfrm>
              <a:off x="530" y="2088"/>
              <a:ext cx="1756"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40" name="AutoShape 9"/>
            <p:cNvSpPr>
              <a:spLocks noChangeArrowheads="1"/>
            </p:cNvSpPr>
            <p:nvPr/>
          </p:nvSpPr>
          <p:spPr bwMode="auto">
            <a:xfrm>
              <a:off x="2028" y="1068"/>
              <a:ext cx="1812" cy="456"/>
            </a:xfrm>
            <a:prstGeom prst="wedgeRoundRectCallout">
              <a:avLst>
                <a:gd name="adj1" fmla="val -51324"/>
                <a:gd name="adj2" fmla="val 141667"/>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What</a:t>
              </a:r>
              <a:r>
                <a:rPr lang="en-US" sz="2800" dirty="0"/>
                <a:t> to Submit</a:t>
              </a:r>
            </a:p>
          </p:txBody>
        </p:sp>
      </p:grpSp>
      <p:grpSp>
        <p:nvGrpSpPr>
          <p:cNvPr id="3" name="Group 10"/>
          <p:cNvGrpSpPr>
            <a:grpSpLocks/>
          </p:cNvGrpSpPr>
          <p:nvPr/>
        </p:nvGrpSpPr>
        <p:grpSpPr bwMode="auto">
          <a:xfrm>
            <a:off x="3402637" y="2717607"/>
            <a:ext cx="4235450" cy="1574800"/>
            <a:chOff x="2124" y="1164"/>
            <a:chExt cx="2668" cy="992"/>
          </a:xfrm>
        </p:grpSpPr>
        <p:sp>
          <p:nvSpPr>
            <p:cNvPr id="5136" name="Rectangle 11"/>
            <p:cNvSpPr>
              <a:spLocks noChangeArrowheads="1"/>
            </p:cNvSpPr>
            <p:nvPr/>
          </p:nvSpPr>
          <p:spPr bwMode="auto">
            <a:xfrm>
              <a:off x="2304" y="1976"/>
              <a:ext cx="2488"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7" name="AutoShape 12"/>
            <p:cNvSpPr>
              <a:spLocks noChangeArrowheads="1"/>
            </p:cNvSpPr>
            <p:nvPr/>
          </p:nvSpPr>
          <p:spPr bwMode="auto">
            <a:xfrm>
              <a:off x="2124" y="1164"/>
              <a:ext cx="1944" cy="456"/>
            </a:xfrm>
            <a:prstGeom prst="wedgeRoundRectCallout">
              <a:avLst>
                <a:gd name="adj1" fmla="val -4319"/>
                <a:gd name="adj2" fmla="val 117981"/>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When</a:t>
              </a:r>
              <a:r>
                <a:rPr lang="en-US" sz="2800" dirty="0"/>
                <a:t> to Submit</a:t>
              </a:r>
            </a:p>
          </p:txBody>
        </p:sp>
      </p:grpSp>
      <p:grpSp>
        <p:nvGrpSpPr>
          <p:cNvPr id="4" name="Group 13"/>
          <p:cNvGrpSpPr>
            <a:grpSpLocks/>
          </p:cNvGrpSpPr>
          <p:nvPr/>
        </p:nvGrpSpPr>
        <p:grpSpPr bwMode="auto">
          <a:xfrm>
            <a:off x="868988" y="3392633"/>
            <a:ext cx="7061200" cy="1773238"/>
            <a:chOff x="528" y="1468"/>
            <a:chExt cx="4448" cy="1117"/>
          </a:xfrm>
        </p:grpSpPr>
        <p:sp>
          <p:nvSpPr>
            <p:cNvPr id="5133" name="Rectangle 14"/>
            <p:cNvSpPr>
              <a:spLocks noChangeArrowheads="1"/>
            </p:cNvSpPr>
            <p:nvPr/>
          </p:nvSpPr>
          <p:spPr bwMode="auto">
            <a:xfrm>
              <a:off x="2392" y="2148"/>
              <a:ext cx="2584"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4" name="Rectangle 15"/>
            <p:cNvSpPr>
              <a:spLocks noChangeArrowheads="1"/>
            </p:cNvSpPr>
            <p:nvPr/>
          </p:nvSpPr>
          <p:spPr bwMode="auto">
            <a:xfrm>
              <a:off x="528" y="2405"/>
              <a:ext cx="2008"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5" name="AutoShape 16"/>
            <p:cNvSpPr>
              <a:spLocks noChangeArrowheads="1"/>
            </p:cNvSpPr>
            <p:nvPr/>
          </p:nvSpPr>
          <p:spPr bwMode="auto">
            <a:xfrm>
              <a:off x="1374" y="1468"/>
              <a:ext cx="1944" cy="528"/>
            </a:xfrm>
            <a:prstGeom prst="wedgeRoundRectCallout">
              <a:avLst>
                <a:gd name="adj1" fmla="val -2676"/>
                <a:gd name="adj2" fmla="val 93560"/>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When</a:t>
              </a:r>
              <a:r>
                <a:rPr lang="en-US" sz="2800" dirty="0"/>
                <a:t> to Make Public</a:t>
              </a:r>
            </a:p>
          </p:txBody>
        </p:sp>
      </p:grpSp>
      <p:grpSp>
        <p:nvGrpSpPr>
          <p:cNvPr id="5" name="Group 17"/>
          <p:cNvGrpSpPr>
            <a:grpSpLocks/>
          </p:cNvGrpSpPr>
          <p:nvPr/>
        </p:nvGrpSpPr>
        <p:grpSpPr bwMode="auto">
          <a:xfrm>
            <a:off x="806787" y="2294274"/>
            <a:ext cx="3163888" cy="1566863"/>
            <a:chOff x="867" y="1004"/>
            <a:chExt cx="1993" cy="987"/>
          </a:xfrm>
        </p:grpSpPr>
        <p:sp>
          <p:nvSpPr>
            <p:cNvPr id="5131" name="Rectangle 18"/>
            <p:cNvSpPr>
              <a:spLocks noChangeArrowheads="1"/>
            </p:cNvSpPr>
            <p:nvPr/>
          </p:nvSpPr>
          <p:spPr bwMode="auto">
            <a:xfrm>
              <a:off x="867" y="1811"/>
              <a:ext cx="1344" cy="180"/>
            </a:xfrm>
            <a:prstGeom prst="rect">
              <a:avLst/>
            </a:prstGeom>
            <a:solidFill>
              <a:srgbClr val="009900">
                <a:alpha val="34117"/>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5132" name="AutoShape 19"/>
            <p:cNvSpPr>
              <a:spLocks noChangeArrowheads="1"/>
            </p:cNvSpPr>
            <p:nvPr/>
          </p:nvSpPr>
          <p:spPr bwMode="auto">
            <a:xfrm>
              <a:off x="916" y="1004"/>
              <a:ext cx="1944" cy="528"/>
            </a:xfrm>
            <a:prstGeom prst="wedgeRoundRectCallout">
              <a:avLst>
                <a:gd name="adj1" fmla="val -9463"/>
                <a:gd name="adj2" fmla="val 94319"/>
                <a:gd name="adj3" fmla="val 16667"/>
              </a:avLst>
            </a:prstGeom>
            <a:solidFill>
              <a:schemeClr val="bg1"/>
            </a:solidFill>
            <a:ln w="9525" algn="ctr">
              <a:solidFill>
                <a:schemeClr val="tx1"/>
              </a:solidFill>
              <a:miter lim="800000"/>
              <a:headEnd/>
              <a:tailEnd/>
            </a:ln>
          </p:spPr>
          <p:txBody>
            <a:bodyPr/>
            <a:lstStyle/>
            <a:p>
              <a:pPr algn="ctr">
                <a:lnSpc>
                  <a:spcPct val="90000"/>
                </a:lnSpc>
                <a:buFontTx/>
                <a:buNone/>
              </a:pPr>
              <a:r>
                <a:rPr lang="en-US" sz="2800" b="1" dirty="0">
                  <a:solidFill>
                    <a:srgbClr val="FF0000"/>
                  </a:solidFill>
                </a:rPr>
                <a:t>Where</a:t>
              </a:r>
              <a:r>
                <a:rPr lang="en-US" sz="2800" dirty="0"/>
                <a:t> to Make Public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My NCBI PDF reports</a:t>
            </a:r>
          </a:p>
        </p:txBody>
      </p:sp>
      <p:sp>
        <p:nvSpPr>
          <p:cNvPr id="24579"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18104FBB-8D10-4CEC-8B47-7C4AEBC57E2C}" type="slidenum">
              <a:rPr lang="en-US" sz="1000" smtClean="0">
                <a:solidFill>
                  <a:schemeClr val="bg1"/>
                </a:solidFill>
              </a:rPr>
              <a:pPr eaLnBrk="1" hangingPunct="1"/>
              <a:t>40</a:t>
            </a:fld>
            <a:endParaRPr lang="en-US" sz="1000" dirty="0" smtClean="0">
              <a:solidFill>
                <a:schemeClr val="bg1"/>
              </a:solidFill>
            </a:endParaRPr>
          </a:p>
        </p:txBody>
      </p:sp>
      <p:pic>
        <p:nvPicPr>
          <p:cNvPr id="10" name="Picture 2"/>
          <p:cNvPicPr>
            <a:picLocks noChangeAspect="1" noChangeArrowheads="1"/>
          </p:cNvPicPr>
          <p:nvPr/>
        </p:nvPicPr>
        <p:blipFill rotWithShape="1">
          <a:blip r:embed="rId3" cstate="print">
            <a:extLst/>
          </a:blip>
          <a:srcRect l="14029" t="53918" r="65166" b="10262"/>
          <a:stretch/>
        </p:blipFill>
        <p:spPr bwMode="auto">
          <a:xfrm>
            <a:off x="1793393" y="2446386"/>
            <a:ext cx="6577639" cy="3822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9139" name="Picture 3" title="Screenshot of My NCBI PDF report"/>
          <p:cNvPicPr>
            <a:picLocks noChangeAspect="1" noChangeArrowheads="1"/>
          </p:cNvPicPr>
          <p:nvPr/>
        </p:nvPicPr>
        <p:blipFill rotWithShape="1">
          <a:blip r:embed="rId4" cstate="print">
            <a:extLst/>
          </a:blip>
          <a:srcRect l="14250" t="11481" r="65156" b="58889"/>
          <a:stretch/>
        </p:blipFill>
        <p:spPr bwMode="auto">
          <a:xfrm>
            <a:off x="475414" y="1003106"/>
            <a:ext cx="5938956" cy="288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090532C-8A16-4771-9ECC-4945AB755D39}" type="slidenum">
              <a:rPr lang="en-US" sz="1000" smtClean="0">
                <a:solidFill>
                  <a:schemeClr val="bg1"/>
                </a:solidFill>
              </a:rPr>
              <a:pPr eaLnBrk="1" hangingPunct="1"/>
              <a:t>41</a:t>
            </a:fld>
            <a:endParaRPr lang="en-US" sz="1000" dirty="0" smtClean="0">
              <a:solidFill>
                <a:schemeClr val="bg1"/>
              </a:solidFill>
            </a:endParaRPr>
          </a:p>
        </p:txBody>
      </p:sp>
      <p:sp>
        <p:nvSpPr>
          <p:cNvPr id="21507" name="Rectangle 3"/>
          <p:cNvSpPr>
            <a:spLocks noGrp="1" noChangeArrowheads="1"/>
          </p:cNvSpPr>
          <p:nvPr>
            <p:ph type="body" idx="1"/>
          </p:nvPr>
        </p:nvSpPr>
        <p:spPr>
          <a:xfrm>
            <a:off x="228925" y="2362970"/>
            <a:ext cx="7566121" cy="1916545"/>
          </a:xfrm>
        </p:spPr>
        <p:txBody>
          <a:bodyPr/>
          <a:lstStyle/>
          <a:p>
            <a:pPr eaLnBrk="1" hangingPunct="1">
              <a:buFontTx/>
              <a:buNone/>
              <a:defRPr/>
            </a:pPr>
            <a:r>
              <a:rPr lang="en-US" sz="3600" b="1" dirty="0" smtClean="0">
                <a:solidFill>
                  <a:srgbClr val="009900"/>
                </a:solidFill>
              </a:rPr>
              <a:t>			Enhancing compliance</a:t>
            </a:r>
          </a:p>
          <a:p>
            <a:pPr marL="2568575" lvl="4" indent="-457200" eaLnBrk="1" hangingPunct="1">
              <a:buFont typeface="Arial" pitchFamily="34" charset="0"/>
              <a:buChar char="•"/>
              <a:tabLst>
                <a:tab pos="2403475" algn="l"/>
              </a:tabLst>
              <a:defRPr/>
            </a:pPr>
            <a:r>
              <a:rPr lang="en-US" sz="2600" dirty="0" smtClean="0"/>
              <a:t>Scope</a:t>
            </a:r>
          </a:p>
          <a:p>
            <a:pPr marL="2568575" lvl="4" indent="-457200" eaLnBrk="1" hangingPunct="1">
              <a:buFont typeface="Arial" pitchFamily="34" charset="0"/>
              <a:buChar char="•"/>
              <a:tabLst>
                <a:tab pos="2403475" algn="l"/>
              </a:tabLst>
              <a:defRPr/>
            </a:pPr>
            <a:r>
              <a:rPr lang="en-US" sz="2600" dirty="0" smtClean="0"/>
              <a:t>My NCBI, RPPR and PHS 2590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For non-competing continuation awards</a:t>
            </a:r>
            <a:endParaRPr lang="en-US" dirty="0"/>
          </a:p>
        </p:txBody>
      </p:sp>
      <p:sp>
        <p:nvSpPr>
          <p:cNvPr id="21507" name="Content Placeholder 2"/>
          <p:cNvSpPr>
            <a:spLocks noGrp="1"/>
          </p:cNvSpPr>
          <p:nvPr>
            <p:ph idx="1"/>
          </p:nvPr>
        </p:nvSpPr>
        <p:spPr/>
        <p:txBody>
          <a:bodyPr/>
          <a:lstStyle/>
          <a:p>
            <a:pPr eaLnBrk="1" hangingPunct="1">
              <a:spcAft>
                <a:spcPts val="600"/>
              </a:spcAft>
              <a:buFontTx/>
              <a:buNone/>
            </a:pPr>
            <a:r>
              <a:rPr lang="en-US" sz="2200" b="1" dirty="0" smtClean="0">
                <a:solidFill>
                  <a:srgbClr val="000066"/>
                </a:solidFill>
              </a:rPr>
              <a:t>(NOT-OD-12-160) </a:t>
            </a:r>
            <a:r>
              <a:rPr lang="en-US" sz="2200" dirty="0" smtClean="0">
                <a:solidFill>
                  <a:srgbClr val="000066"/>
                </a:solidFill>
              </a:rPr>
              <a:t>For </a:t>
            </a:r>
            <a:r>
              <a:rPr lang="en-US" sz="2200" dirty="0">
                <a:solidFill>
                  <a:srgbClr val="000066"/>
                </a:solidFill>
              </a:rPr>
              <a:t>non-competing continuation with a start date of July 1, 2013 and beyond</a:t>
            </a:r>
          </a:p>
          <a:p>
            <a:pPr eaLnBrk="1" hangingPunct="1">
              <a:spcAft>
                <a:spcPts val="1200"/>
              </a:spcAft>
              <a:buFont typeface="Arial" pitchFamily="34" charset="0"/>
              <a:buChar char="•"/>
            </a:pPr>
            <a:r>
              <a:rPr lang="en-US" dirty="0" smtClean="0">
                <a:solidFill>
                  <a:srgbClr val="000066"/>
                </a:solidFill>
              </a:rPr>
              <a:t>Awards will be placed on hold until grantees have demonstrated compliance</a:t>
            </a:r>
          </a:p>
          <a:p>
            <a:r>
              <a:rPr lang="en-US" dirty="0" smtClean="0">
                <a:solidFill>
                  <a:srgbClr val="000066"/>
                </a:solidFill>
              </a:rPr>
              <a:t>My </a:t>
            </a:r>
            <a:r>
              <a:rPr lang="en-US" dirty="0">
                <a:solidFill>
                  <a:srgbClr val="000066"/>
                </a:solidFill>
              </a:rPr>
              <a:t>NCBI </a:t>
            </a:r>
            <a:r>
              <a:rPr lang="en-US" dirty="0" smtClean="0">
                <a:solidFill>
                  <a:srgbClr val="000066"/>
                </a:solidFill>
              </a:rPr>
              <a:t>is required </a:t>
            </a:r>
            <a:r>
              <a:rPr lang="en-US" dirty="0">
                <a:solidFill>
                  <a:srgbClr val="000066"/>
                </a:solidFill>
              </a:rPr>
              <a:t>to report papers, when electronically submitting progress reports using the  Research Performance Progress Report (RPPR)</a:t>
            </a:r>
          </a:p>
          <a:p>
            <a:endParaRPr lang="en-US" sz="1600" dirty="0" smtClean="0">
              <a:solidFill>
                <a:srgbClr val="000066"/>
              </a:solidFill>
            </a:endParaRPr>
          </a:p>
          <a:p>
            <a:pPr eaLnBrk="1" hangingPunct="1">
              <a:spcAft>
                <a:spcPts val="1200"/>
              </a:spcAft>
              <a:buFont typeface="Arial" pitchFamily="34" charset="0"/>
              <a:buChar char="•"/>
            </a:pPr>
            <a:r>
              <a:rPr lang="en-US" dirty="0" smtClean="0">
                <a:solidFill>
                  <a:srgbClr val="000066"/>
                </a:solidFill>
              </a:rPr>
              <a:t>PDF reports generated from My NCBI are required, when submitting paper progress reports using the form PHS 2590 (replaces publication section)</a:t>
            </a:r>
          </a:p>
        </p:txBody>
      </p:sp>
      <p:sp>
        <p:nvSpPr>
          <p:cNvPr id="2150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ABCAF2A-F00A-4FBF-93D1-964333902B1A}" type="slidenum">
              <a:rPr lang="en-US" sz="1000" smtClean="0">
                <a:solidFill>
                  <a:schemeClr val="bg1"/>
                </a:solidFill>
              </a:rPr>
              <a:pPr eaLnBrk="1" hangingPunct="1"/>
              <a:t>42</a:t>
            </a:fld>
            <a:endParaRPr lang="en-US" sz="1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RPPR and E Notification</a:t>
            </a:r>
          </a:p>
        </p:txBody>
      </p:sp>
      <p:sp>
        <p:nvSpPr>
          <p:cNvPr id="2" name="Content Placeholder 1"/>
          <p:cNvSpPr>
            <a:spLocks noGrp="1"/>
          </p:cNvSpPr>
          <p:nvPr>
            <p:ph idx="1"/>
          </p:nvPr>
        </p:nvSpPr>
        <p:spPr>
          <a:xfrm>
            <a:off x="493058" y="1429864"/>
            <a:ext cx="8229600" cy="4800600"/>
          </a:xfrm>
        </p:spPr>
        <p:txBody>
          <a:bodyPr/>
          <a:lstStyle/>
          <a:p>
            <a:pPr>
              <a:buFontTx/>
              <a:buNone/>
            </a:pPr>
            <a:r>
              <a:rPr lang="en-US" b="1" dirty="0"/>
              <a:t>Trigger</a:t>
            </a:r>
            <a:r>
              <a:rPr lang="en-US" dirty="0"/>
              <a:t>: When a grantee submits a RPPR to NIH that associates 1 or more publications with the award for which the public access compliance status is “Noncompliant”.  </a:t>
            </a:r>
          </a:p>
          <a:p>
            <a:pPr>
              <a:buFontTx/>
              <a:buNone/>
            </a:pPr>
            <a:endParaRPr lang="en-US" sz="1400" dirty="0"/>
          </a:p>
          <a:p>
            <a:pPr>
              <a:buFontTx/>
              <a:buNone/>
            </a:pPr>
            <a:r>
              <a:rPr lang="en-US" b="1" dirty="0"/>
              <a:t>Recipients</a:t>
            </a:r>
            <a:r>
              <a:rPr lang="en-US" dirty="0"/>
              <a:t>: to the PD/PI, with a cc to the AO, SO, GMS, IC mailbox, and PO.</a:t>
            </a:r>
          </a:p>
          <a:p>
            <a:pPr>
              <a:buFontTx/>
              <a:buNone/>
            </a:pPr>
            <a:endParaRPr lang="en-US" sz="1400" dirty="0"/>
          </a:p>
          <a:p>
            <a:pPr>
              <a:buFontTx/>
              <a:buNone/>
            </a:pPr>
            <a:r>
              <a:rPr lang="en-US" b="1" dirty="0"/>
              <a:t>Response</a:t>
            </a:r>
            <a:r>
              <a:rPr lang="en-US" dirty="0"/>
              <a:t>: The grantee may respond to the </a:t>
            </a:r>
            <a:r>
              <a:rPr lang="en-US" dirty="0" err="1"/>
              <a:t>eNotification</a:t>
            </a:r>
            <a:r>
              <a:rPr lang="en-US" dirty="0"/>
              <a:t> via email or through the Progress Report Additional Materials (PRAM) link.</a:t>
            </a:r>
          </a:p>
          <a:p>
            <a:endParaRPr lang="en-US" dirty="0"/>
          </a:p>
          <a:p>
            <a:pPr marL="0" indent="0">
              <a:buNone/>
            </a:pPr>
            <a:endParaRPr lang="en-US" dirty="0"/>
          </a:p>
        </p:txBody>
      </p:sp>
      <p:sp>
        <p:nvSpPr>
          <p:cNvPr id="25603"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A73AA1E3-B450-4908-B974-D1412121DDE1}" type="slidenum">
              <a:rPr lang="en-US" sz="1000" smtClean="0">
                <a:solidFill>
                  <a:schemeClr val="bg1"/>
                </a:solidFill>
              </a:rPr>
              <a:pPr eaLnBrk="1" hangingPunct="1"/>
              <a:t>43</a:t>
            </a:fld>
            <a:endParaRPr lang="en-US" sz="1000" dirty="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82564"/>
            <a:ext cx="8229600" cy="702654"/>
          </a:xfrm>
        </p:spPr>
        <p:txBody>
          <a:bodyPr/>
          <a:lstStyle/>
          <a:p>
            <a:r>
              <a:rPr lang="en-US" dirty="0" smtClean="0"/>
              <a:t>Example: PRAM for Public Access</a:t>
            </a:r>
          </a:p>
        </p:txBody>
      </p:sp>
      <p:sp>
        <p:nvSpPr>
          <p:cNvPr id="3" name="Text Placeholder 2"/>
          <p:cNvSpPr>
            <a:spLocks noGrp="1"/>
          </p:cNvSpPr>
          <p:nvPr>
            <p:ph type="body" sz="half" idx="4294967295"/>
          </p:nvPr>
        </p:nvSpPr>
        <p:spPr>
          <a:xfrm>
            <a:off x="381000" y="1600200"/>
            <a:ext cx="8534400" cy="5029200"/>
          </a:xfrm>
        </p:spPr>
        <p:txBody>
          <a:bodyPr rtlCol="0">
            <a:normAutofit/>
          </a:bodyPr>
          <a:lstStyle/>
          <a:p>
            <a:pPr marL="457200" lvl="1" indent="0" algn="r" fontAlgn="auto">
              <a:spcAft>
                <a:spcPts val="0"/>
              </a:spcAft>
              <a:buFont typeface="Courier New" pitchFamily="49" charset="0"/>
              <a:buNone/>
              <a:defRPr/>
            </a:pPr>
            <a:endParaRPr lang="en-US" sz="2400" dirty="0" smtClean="0">
              <a:solidFill>
                <a:schemeClr val="accent3">
                  <a:lumMod val="25000"/>
                </a:schemeClr>
              </a:solidFill>
            </a:endParaRPr>
          </a:p>
          <a:p>
            <a:pPr lvl="1" fontAlgn="auto">
              <a:spcAft>
                <a:spcPts val="0"/>
              </a:spcAft>
              <a:defRPr/>
            </a:pPr>
            <a:endParaRPr lang="en-US" dirty="0"/>
          </a:p>
          <a:p>
            <a:pPr lvl="1" fontAlgn="auto">
              <a:spcAft>
                <a:spcPts val="0"/>
              </a:spcAft>
              <a:defRPr/>
            </a:pPr>
            <a:endParaRPr lang="en-US" dirty="0" smtClean="0"/>
          </a:p>
        </p:txBody>
      </p:sp>
      <p:sp>
        <p:nvSpPr>
          <p:cNvPr id="51204" name="Slide Number Placeholder 3"/>
          <p:cNvSpPr>
            <a:spLocks noGrp="1"/>
          </p:cNvSpPr>
          <p:nvPr>
            <p:ph type="sldNum" sz="quarter" idx="10"/>
          </p:nvPr>
        </p:nvSpPr>
        <p:spPr>
          <a:xfrm>
            <a:off x="7007323" y="6548775"/>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EE7B85D6-F42A-4261-B300-75829823A491}" type="slidenum">
              <a:rPr lang="en-US" sz="1000" smtClean="0">
                <a:solidFill>
                  <a:schemeClr val="bg1"/>
                </a:solidFill>
              </a:rPr>
              <a:pPr eaLnBrk="1" hangingPunct="1"/>
              <a:t>44</a:t>
            </a:fld>
            <a:endParaRPr lang="en-US" sz="1000" dirty="0" smtClean="0">
              <a:solidFill>
                <a:schemeClr val="bg1"/>
              </a:solidFill>
            </a:endParaRPr>
          </a:p>
        </p:txBody>
      </p:sp>
      <p:pic>
        <p:nvPicPr>
          <p:cNvPr id="51205" name="Picture 2" title="Progress Report Additional Materials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623300" cy="297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14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08953"/>
            <a:ext cx="7886700" cy="4425788"/>
          </a:xfrm>
        </p:spPr>
        <p:txBody>
          <a:bodyPr>
            <a:normAutofit fontScale="85000" lnSpcReduction="10000"/>
          </a:bodyPr>
          <a:lstStyle/>
          <a:p>
            <a:pPr>
              <a:spcAft>
                <a:spcPts val="900"/>
              </a:spcAft>
            </a:pPr>
            <a:r>
              <a:rPr lang="en-US" dirty="0" smtClean="0"/>
              <a:t>If </a:t>
            </a:r>
            <a:r>
              <a:rPr lang="en-US" dirty="0"/>
              <a:t>an NIH award’s only contribution to a publication is a shared resource, </a:t>
            </a:r>
            <a:r>
              <a:rPr lang="en-US" b="1" dirty="0" smtClean="0"/>
              <a:t>do not</a:t>
            </a:r>
            <a:r>
              <a:rPr lang="en-US" dirty="0" smtClean="0"/>
              <a:t> list </a:t>
            </a:r>
            <a:r>
              <a:rPr lang="en-US" dirty="0"/>
              <a:t>the publication in section C.1 of an RPPR or in the progress report publication list of a Renewal application. </a:t>
            </a:r>
          </a:p>
          <a:p>
            <a:pPr>
              <a:spcAft>
                <a:spcPts val="900"/>
              </a:spcAft>
            </a:pPr>
            <a:r>
              <a:rPr lang="en-US" dirty="0" smtClean="0"/>
              <a:t>Instead</a:t>
            </a:r>
          </a:p>
          <a:p>
            <a:pPr lvl="1">
              <a:spcAft>
                <a:spcPts val="900"/>
              </a:spcAft>
              <a:buFont typeface="Courier New" panose="02070309020205020404" pitchFamily="49" charset="0"/>
              <a:buChar char="o"/>
            </a:pPr>
            <a:r>
              <a:rPr lang="en-US" dirty="0" smtClean="0"/>
              <a:t>RPPR: </a:t>
            </a:r>
            <a:r>
              <a:rPr lang="en-US" b="1" dirty="0" smtClean="0"/>
              <a:t>opt</a:t>
            </a:r>
            <a:r>
              <a:rPr lang="en-US" dirty="0" smtClean="0"/>
              <a:t> </a:t>
            </a:r>
            <a:r>
              <a:rPr lang="en-US" dirty="0"/>
              <a:t>to list and/or summarize these publications in section B.2.  </a:t>
            </a:r>
            <a:r>
              <a:rPr lang="en-US" dirty="0" smtClean="0"/>
              <a:t>List/ summary does count </a:t>
            </a:r>
            <a:r>
              <a:rPr lang="en-US" dirty="0"/>
              <a:t>against </a:t>
            </a:r>
            <a:r>
              <a:rPr lang="en-US" dirty="0" smtClean="0"/>
              <a:t>two-page </a:t>
            </a:r>
            <a:r>
              <a:rPr lang="en-US" dirty="0"/>
              <a:t>limit. </a:t>
            </a:r>
          </a:p>
          <a:p>
            <a:pPr lvl="1">
              <a:spcAft>
                <a:spcPts val="900"/>
              </a:spcAft>
              <a:buFont typeface="Courier New" panose="02070309020205020404" pitchFamily="49" charset="0"/>
              <a:buChar char="o"/>
            </a:pPr>
            <a:r>
              <a:rPr lang="en-US" dirty="0" smtClean="0"/>
              <a:t>Renewals:  </a:t>
            </a:r>
            <a:r>
              <a:rPr lang="en-US" b="1" dirty="0" smtClean="0"/>
              <a:t>opt </a:t>
            </a:r>
            <a:r>
              <a:rPr lang="en-US" dirty="0" smtClean="0"/>
              <a:t>to list and/or summarize these publications in the appropriate sharing plan (Data Sharing Plan, Genomic Data Sharing Plan, Model Organism Sharing Plan Resource Sharing Plan, etc.).</a:t>
            </a:r>
          </a:p>
          <a:p>
            <a:pPr>
              <a:spcAft>
                <a:spcPts val="900"/>
              </a:spcAft>
            </a:pPr>
            <a:r>
              <a:rPr lang="en-US" dirty="0" smtClean="0"/>
              <a:t>List/summary is always optional, and does not have to be complete</a:t>
            </a:r>
          </a:p>
          <a:p>
            <a:pPr>
              <a:spcAft>
                <a:spcPts val="900"/>
              </a:spcAft>
            </a:pPr>
            <a:r>
              <a:rPr lang="en-US" dirty="0" smtClean="0"/>
              <a:t>Implications: less burden, more accurate reporting</a:t>
            </a:r>
            <a:endParaRPr lang="en-US" dirty="0"/>
          </a:p>
        </p:txBody>
      </p:sp>
      <p:sp>
        <p:nvSpPr>
          <p:cNvPr id="4" name="Rectangle 3"/>
          <p:cNvSpPr/>
          <p:nvPr/>
        </p:nvSpPr>
        <p:spPr>
          <a:xfrm>
            <a:off x="628650" y="5591176"/>
            <a:ext cx="5905850" cy="276999"/>
          </a:xfrm>
          <a:prstGeom prst="rect">
            <a:avLst/>
          </a:prstGeom>
        </p:spPr>
        <p:txBody>
          <a:bodyPr wrap="square">
            <a:spAutoFit/>
          </a:bodyPr>
          <a:lstStyle/>
          <a:p>
            <a:pPr>
              <a:buNone/>
            </a:pPr>
            <a:r>
              <a:rPr lang="en-US" sz="1200" dirty="0">
                <a:hlinkClick r:id="rId3"/>
              </a:rPr>
              <a:t>https://grants.nih.gov/grants/guide/notice-files/NOT-OD-16-079.html</a:t>
            </a:r>
            <a:r>
              <a:rPr lang="en-US" sz="1200" dirty="0"/>
              <a:t> </a:t>
            </a:r>
          </a:p>
        </p:txBody>
      </p:sp>
      <p:sp>
        <p:nvSpPr>
          <p:cNvPr id="5" name="Slide Number Placeholder 4"/>
          <p:cNvSpPr>
            <a:spLocks noGrp="1"/>
          </p:cNvSpPr>
          <p:nvPr>
            <p:ph type="sldNum" sz="quarter" idx="4294967295"/>
          </p:nvPr>
        </p:nvSpPr>
        <p:spPr>
          <a:xfrm>
            <a:off x="7086600" y="6498178"/>
            <a:ext cx="2057400" cy="273844"/>
          </a:xfrm>
          <a:prstGeom prst="rect">
            <a:avLst/>
          </a:prstGeom>
        </p:spPr>
        <p:txBody>
          <a:bodyPr/>
          <a:lstStyle/>
          <a:p>
            <a:fld id="{457C8EB6-ABFD-42BA-9A0D-88678C2504C4}" type="slidenum">
              <a:rPr lang="en-US" smtClean="0"/>
              <a:t>45</a:t>
            </a:fld>
            <a:endParaRPr lang="en-US"/>
          </a:p>
        </p:txBody>
      </p:sp>
      <p:sp>
        <p:nvSpPr>
          <p:cNvPr id="6" name="Rectangle 5"/>
          <p:cNvSpPr/>
          <p:nvPr/>
        </p:nvSpPr>
        <p:spPr>
          <a:xfrm>
            <a:off x="943584" y="328707"/>
            <a:ext cx="7937770" cy="461665"/>
          </a:xfrm>
          <a:prstGeom prst="rect">
            <a:avLst/>
          </a:prstGeom>
        </p:spPr>
        <p:txBody>
          <a:bodyPr wrap="square">
            <a:spAutoFit/>
          </a:bodyPr>
          <a:lstStyle/>
          <a:p>
            <a:pPr algn="r">
              <a:buNone/>
            </a:pPr>
            <a:r>
              <a:rPr lang="en-US" b="1" dirty="0" smtClean="0">
                <a:solidFill>
                  <a:srgbClr val="FF0000"/>
                </a:solidFill>
              </a:rPr>
              <a:t>Policy Update:</a:t>
            </a:r>
            <a:r>
              <a:rPr lang="en-US" b="1" dirty="0" smtClean="0">
                <a:solidFill>
                  <a:schemeClr val="bg1"/>
                </a:solidFill>
              </a:rPr>
              <a:t> Public </a:t>
            </a:r>
            <a:r>
              <a:rPr lang="en-US" b="1" dirty="0">
                <a:solidFill>
                  <a:schemeClr val="bg1"/>
                </a:solidFill>
              </a:rPr>
              <a:t>Access and Resource Sharing</a:t>
            </a:r>
            <a:endParaRPr lang="en-US" dirty="0">
              <a:solidFill>
                <a:schemeClr val="bg1"/>
              </a:solidFill>
            </a:endParaRPr>
          </a:p>
        </p:txBody>
      </p:sp>
    </p:spTree>
    <p:extLst>
      <p:ext uri="{BB962C8B-B14F-4D97-AF65-F5344CB8AC3E}">
        <p14:creationId xmlns:p14="http://schemas.microsoft.com/office/powerpoint/2010/main" val="1078444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46</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2516909"/>
            <a:ext cx="8229600" cy="1516304"/>
          </a:xfrm>
        </p:spPr>
        <p:txBody>
          <a:bodyPr/>
          <a:lstStyle/>
          <a:p>
            <a:pPr algn="ctr" eaLnBrk="1" hangingPunct="1">
              <a:buFontTx/>
              <a:buNone/>
            </a:pPr>
            <a:r>
              <a:rPr lang="en-US" sz="3600" b="1" dirty="0" smtClean="0">
                <a:solidFill>
                  <a:srgbClr val="009900"/>
                </a:solidFill>
              </a:rPr>
              <a:t>Ways </a:t>
            </a:r>
            <a:r>
              <a:rPr lang="en-US" sz="3600" b="1" dirty="0">
                <a:solidFill>
                  <a:srgbClr val="009900"/>
                </a:solidFill>
              </a:rPr>
              <a:t>institutions can ensure </a:t>
            </a:r>
            <a:r>
              <a:rPr lang="en-US" sz="3600" b="1" dirty="0" smtClean="0">
                <a:solidFill>
                  <a:srgbClr val="009900"/>
                </a:solidFill>
              </a:rPr>
              <a:t>compliance </a:t>
            </a:r>
          </a:p>
        </p:txBody>
      </p:sp>
    </p:spTree>
    <p:extLst>
      <p:ext uri="{BB962C8B-B14F-4D97-AF65-F5344CB8AC3E}">
        <p14:creationId xmlns:p14="http://schemas.microsoft.com/office/powerpoint/2010/main" val="2262551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marL="0" lvl="1" indent="0" eaLnBrk="1" hangingPunct="1">
              <a:spcBef>
                <a:spcPts val="600"/>
              </a:spcBef>
              <a:buNone/>
            </a:pPr>
            <a:r>
              <a:rPr lang="en-US" sz="2200" dirty="0">
                <a:solidFill>
                  <a:srgbClr val="000066"/>
                </a:solidFill>
              </a:rPr>
              <a:t>Do you have a plan that can withstand</a:t>
            </a:r>
          </a:p>
          <a:p>
            <a:pPr marL="742950" lvl="2" indent="-342900" eaLnBrk="1" hangingPunct="1">
              <a:spcBef>
                <a:spcPts val="600"/>
              </a:spcBef>
            </a:pPr>
            <a:r>
              <a:rPr lang="en-US" sz="2000" dirty="0">
                <a:solidFill>
                  <a:srgbClr val="000066"/>
                </a:solidFill>
              </a:rPr>
              <a:t>Miscommunication among authors, and between publishers and </a:t>
            </a:r>
            <a:r>
              <a:rPr lang="en-US" sz="2000" dirty="0" smtClean="0">
                <a:solidFill>
                  <a:srgbClr val="000066"/>
                </a:solidFill>
              </a:rPr>
              <a:t>authors?</a:t>
            </a:r>
            <a:endParaRPr lang="en-US" sz="2000" dirty="0">
              <a:solidFill>
                <a:srgbClr val="000066"/>
              </a:solidFill>
            </a:endParaRPr>
          </a:p>
          <a:p>
            <a:pPr marL="742950" lvl="2" indent="-342900" eaLnBrk="1" hangingPunct="1">
              <a:spcBef>
                <a:spcPts val="600"/>
              </a:spcBef>
            </a:pPr>
            <a:r>
              <a:rPr lang="en-US" sz="2000" dirty="0" smtClean="0">
                <a:solidFill>
                  <a:srgbClr val="000066"/>
                </a:solidFill>
              </a:rPr>
              <a:t>Forgetfulness?</a:t>
            </a:r>
            <a:endParaRPr lang="en-US" sz="2000" dirty="0">
              <a:solidFill>
                <a:srgbClr val="000066"/>
              </a:solidFill>
            </a:endParaRPr>
          </a:p>
          <a:p>
            <a:pPr marL="342900" lvl="1" indent="-342900" eaLnBrk="1" hangingPunct="1">
              <a:spcAft>
                <a:spcPts val="1200"/>
              </a:spcAft>
              <a:buFontTx/>
              <a:buNone/>
            </a:pPr>
            <a:endParaRPr lang="en-US" sz="600" dirty="0" smtClean="0">
              <a:solidFill>
                <a:srgbClr val="000066"/>
              </a:solidFill>
            </a:endParaRPr>
          </a:p>
          <a:p>
            <a:pPr marL="342900" lvl="1" indent="-342900" eaLnBrk="1" hangingPunct="1">
              <a:spcAft>
                <a:spcPts val="1200"/>
              </a:spcAft>
              <a:buFontTx/>
              <a:buNone/>
            </a:pPr>
            <a:r>
              <a:rPr lang="en-US" sz="2400" dirty="0" smtClean="0">
                <a:solidFill>
                  <a:srgbClr val="000066"/>
                </a:solidFill>
              </a:rPr>
              <a:t>Encourage your investigators to: </a:t>
            </a:r>
          </a:p>
          <a:p>
            <a:pPr marL="742950" lvl="2" indent="-342900" eaLnBrk="1" hangingPunct="1">
              <a:spcBef>
                <a:spcPts val="600"/>
              </a:spcBef>
              <a:spcAft>
                <a:spcPts val="600"/>
              </a:spcAft>
            </a:pPr>
            <a:r>
              <a:rPr lang="en-US" sz="2000" dirty="0" smtClean="0">
                <a:solidFill>
                  <a:srgbClr val="000066"/>
                </a:solidFill>
              </a:rPr>
              <a:t>Use My NCBI </a:t>
            </a:r>
            <a:r>
              <a:rPr lang="en-US" sz="2000" b="1" i="1" dirty="0" smtClean="0">
                <a:solidFill>
                  <a:srgbClr val="000066"/>
                </a:solidFill>
              </a:rPr>
              <a:t>now</a:t>
            </a:r>
            <a:r>
              <a:rPr lang="en-US" sz="2000" i="1" dirty="0" smtClean="0">
                <a:solidFill>
                  <a:srgbClr val="000066"/>
                </a:solidFill>
              </a:rPr>
              <a:t> </a:t>
            </a:r>
            <a:r>
              <a:rPr lang="en-US" sz="2000" dirty="0" smtClean="0">
                <a:solidFill>
                  <a:srgbClr val="000066"/>
                </a:solidFill>
              </a:rPr>
              <a:t>to track public access compliance</a:t>
            </a:r>
          </a:p>
          <a:p>
            <a:pPr marL="742950" lvl="2" indent="-342900" eaLnBrk="1" hangingPunct="1">
              <a:spcBef>
                <a:spcPts val="600"/>
              </a:spcBef>
              <a:spcAft>
                <a:spcPts val="600"/>
              </a:spcAft>
            </a:pPr>
            <a:r>
              <a:rPr lang="en-US" sz="2000" dirty="0" smtClean="0">
                <a:solidFill>
                  <a:srgbClr val="000066"/>
                </a:solidFill>
              </a:rPr>
              <a:t>Associate papers with awards </a:t>
            </a:r>
            <a:r>
              <a:rPr lang="en-US" sz="2000" b="1" i="1" dirty="0" smtClean="0">
                <a:solidFill>
                  <a:srgbClr val="000066"/>
                </a:solidFill>
              </a:rPr>
              <a:t>today</a:t>
            </a:r>
          </a:p>
          <a:p>
            <a:pPr marL="742950" lvl="2" indent="-342900" eaLnBrk="1" hangingPunct="1">
              <a:spcBef>
                <a:spcPts val="600"/>
              </a:spcBef>
              <a:spcAft>
                <a:spcPts val="600"/>
              </a:spcAft>
            </a:pPr>
            <a:r>
              <a:rPr lang="en-US" sz="2000" dirty="0" smtClean="0">
                <a:solidFill>
                  <a:srgbClr val="000066"/>
                </a:solidFill>
              </a:rPr>
              <a:t>Ensure compliance </a:t>
            </a:r>
            <a:r>
              <a:rPr lang="en-US" sz="2000" b="1" i="1" dirty="0" smtClean="0">
                <a:solidFill>
                  <a:srgbClr val="000066"/>
                </a:solidFill>
              </a:rPr>
              <a:t>well before </a:t>
            </a:r>
            <a:r>
              <a:rPr lang="en-US" sz="2000" dirty="0" smtClean="0">
                <a:solidFill>
                  <a:srgbClr val="000066"/>
                </a:solidFill>
              </a:rPr>
              <a:t>their annual reports are due, to avoid a last minute scramble</a:t>
            </a:r>
          </a:p>
          <a:p>
            <a:pPr marL="742950" lvl="2" indent="-342900" eaLnBrk="1" hangingPunct="1">
              <a:spcBef>
                <a:spcPts val="600"/>
              </a:spcBef>
              <a:spcAft>
                <a:spcPts val="600"/>
              </a:spcAft>
            </a:pPr>
            <a:r>
              <a:rPr lang="en-US" sz="2000" dirty="0" smtClean="0">
                <a:solidFill>
                  <a:srgbClr val="000066"/>
                </a:solidFill>
              </a:rPr>
              <a:t>Determine their compliance plan as they write their papers</a:t>
            </a:r>
          </a:p>
          <a:p>
            <a:pPr marL="342900" lvl="1" indent="-342900" eaLnBrk="1" hangingPunct="1">
              <a:spcAft>
                <a:spcPts val="1200"/>
              </a:spcAft>
              <a:buFontTx/>
              <a:buNone/>
            </a:pPr>
            <a:r>
              <a:rPr lang="en-US" sz="2400" dirty="0" smtClean="0">
                <a:solidFill>
                  <a:srgbClr val="000066"/>
                </a:solidFill>
              </a:rPr>
              <a:t>Resources at </a:t>
            </a:r>
            <a:r>
              <a:rPr lang="en-US" sz="2400" u="sng" dirty="0" smtClean="0">
                <a:hlinkClick r:id="rId3"/>
              </a:rPr>
              <a:t>http://publicaccess.nih.gov/</a:t>
            </a:r>
            <a:r>
              <a:rPr lang="en-US" sz="2400" dirty="0" smtClean="0"/>
              <a:t> </a:t>
            </a:r>
          </a:p>
          <a:p>
            <a:pPr eaLnBrk="1" hangingPunct="1">
              <a:buFontTx/>
              <a:buNone/>
            </a:pPr>
            <a:endParaRPr lang="en-US" sz="4400" dirty="0" smtClean="0"/>
          </a:p>
        </p:txBody>
      </p:sp>
      <p:sp>
        <p:nvSpPr>
          <p:cNvPr id="59395"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CD3B6C2D-7F62-4FE4-A7EE-4339BE70A977}" type="slidenum">
              <a:rPr lang="en-US" sz="1000" smtClean="0">
                <a:solidFill>
                  <a:schemeClr val="bg1"/>
                </a:solidFill>
              </a:rPr>
              <a:pPr eaLnBrk="1" hangingPunct="1"/>
              <a:t>47</a:t>
            </a:fld>
            <a:endParaRPr lang="en-US" sz="1000" dirty="0" smtClean="0">
              <a:solidFill>
                <a:schemeClr val="bg1"/>
              </a:solidFill>
            </a:endParaRPr>
          </a:p>
        </p:txBody>
      </p:sp>
      <p:sp>
        <p:nvSpPr>
          <p:cNvPr id="59396" name="Rectangle 2"/>
          <p:cNvSpPr>
            <a:spLocks noGrp="1" noChangeArrowheads="1"/>
          </p:cNvSpPr>
          <p:nvPr>
            <p:ph type="title"/>
          </p:nvPr>
        </p:nvSpPr>
        <p:spPr/>
        <p:txBody>
          <a:bodyPr/>
          <a:lstStyle/>
          <a:p>
            <a:pPr marL="342900" indent="-342900" eaLnBrk="1" hangingPunct="1">
              <a:spcAft>
                <a:spcPts val="600"/>
              </a:spcAft>
            </a:pPr>
            <a:r>
              <a:rPr lang="en-US" dirty="0" smtClean="0">
                <a:solidFill>
                  <a:srgbClr val="990033"/>
                </a:solidFill>
              </a:rPr>
              <a:t>Preparation is Key to Avoiding Delays in Funding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8245"/>
            <a:ext cx="7620000" cy="563563"/>
          </a:xfrm>
        </p:spPr>
        <p:txBody>
          <a:bodyPr/>
          <a:lstStyle/>
          <a:p>
            <a:r>
              <a:rPr lang="en-US" dirty="0">
                <a:solidFill>
                  <a:srgbClr val="FFFFFF"/>
                </a:solidFill>
                <a:latin typeface="Arial" charset="0"/>
                <a:ea typeface="ＭＳ Ｐゴシック"/>
                <a:cs typeface="Arial" charset="0"/>
              </a:rPr>
              <a:t>Ways Institutions Can Ensure Compliance</a:t>
            </a:r>
            <a:br>
              <a:rPr lang="en-US" dirty="0">
                <a:solidFill>
                  <a:srgbClr val="FFFFFF"/>
                </a:solidFill>
                <a:latin typeface="Arial" charset="0"/>
                <a:ea typeface="ＭＳ Ｐゴシック"/>
                <a:cs typeface="Arial" charset="0"/>
              </a:rPr>
            </a:br>
            <a:endParaRPr lang="en-US" dirty="0"/>
          </a:p>
        </p:txBody>
      </p:sp>
      <p:sp>
        <p:nvSpPr>
          <p:cNvPr id="3" name="Content Placeholder 2"/>
          <p:cNvSpPr>
            <a:spLocks noGrp="1"/>
          </p:cNvSpPr>
          <p:nvPr>
            <p:ph idx="1"/>
          </p:nvPr>
        </p:nvSpPr>
        <p:spPr>
          <a:xfrm>
            <a:off x="457200" y="963710"/>
            <a:ext cx="8229600" cy="4800600"/>
          </a:xfrm>
        </p:spPr>
        <p:txBody>
          <a:bodyPr/>
          <a:lstStyle/>
          <a:p>
            <a:pPr marL="0" indent="0">
              <a:buNone/>
            </a:pPr>
            <a:r>
              <a:rPr lang="en-US" sz="2000" b="1" dirty="0">
                <a:solidFill>
                  <a:srgbClr val="000000"/>
                </a:solidFill>
                <a:ea typeface="ＭＳ Ｐゴシック"/>
                <a:cs typeface="ＭＳ Ｐゴシック"/>
              </a:rPr>
              <a:t>Training</a:t>
            </a:r>
          </a:p>
          <a:p>
            <a:pPr lvl="1"/>
            <a:r>
              <a:rPr lang="en-US" dirty="0">
                <a:ea typeface="ＭＳ Ｐゴシック"/>
                <a:cs typeface="ＭＳ Ｐゴシック"/>
              </a:rPr>
              <a:t>Policy awareness, submitting papers, preparing citations</a:t>
            </a:r>
          </a:p>
          <a:p>
            <a:pPr marL="0" indent="0">
              <a:buNone/>
            </a:pPr>
            <a:r>
              <a:rPr lang="en-US" sz="2000" b="1" dirty="0">
                <a:solidFill>
                  <a:srgbClr val="000000"/>
                </a:solidFill>
                <a:ea typeface="ＭＳ Ｐゴシック"/>
                <a:cs typeface="ＭＳ Ｐゴシック"/>
              </a:rPr>
              <a:t>Author Support</a:t>
            </a:r>
          </a:p>
          <a:p>
            <a:pPr lvl="1"/>
            <a:r>
              <a:rPr lang="en-US" dirty="0">
                <a:ea typeface="ＭＳ Ｐゴシック"/>
                <a:cs typeface="ＭＳ Ｐゴシック"/>
              </a:rPr>
              <a:t>Submitting manuscripts</a:t>
            </a:r>
          </a:p>
          <a:p>
            <a:pPr lvl="1"/>
            <a:r>
              <a:rPr lang="en-US" dirty="0">
                <a:ea typeface="ＭＳ Ｐゴシック"/>
                <a:cs typeface="ＭＳ Ｐゴシック"/>
              </a:rPr>
              <a:t>Answering questions</a:t>
            </a:r>
          </a:p>
          <a:p>
            <a:pPr lvl="1"/>
            <a:r>
              <a:rPr lang="en-US" dirty="0">
                <a:ea typeface="ＭＳ Ｐゴシック"/>
                <a:cs typeface="ＭＳ Ｐゴシック"/>
              </a:rPr>
              <a:t>Sending out reminders for reports early</a:t>
            </a:r>
          </a:p>
          <a:p>
            <a:pPr lvl="1"/>
            <a:r>
              <a:rPr lang="en-US" dirty="0">
                <a:ea typeface="ＭＳ Ｐゴシック"/>
                <a:cs typeface="ＭＳ Ｐゴシック"/>
              </a:rPr>
              <a:t>Means to ensure collaborators do not prevent compliance</a:t>
            </a:r>
          </a:p>
          <a:p>
            <a:pPr marL="0" indent="0">
              <a:buNone/>
            </a:pPr>
            <a:r>
              <a:rPr lang="en-US" sz="2000" b="1" dirty="0">
                <a:solidFill>
                  <a:srgbClr val="000000"/>
                </a:solidFill>
                <a:ea typeface="ＭＳ Ｐゴシック"/>
                <a:cs typeface="ＭＳ Ｐゴシック"/>
              </a:rPr>
              <a:t>Support on Publishing Agreements</a:t>
            </a:r>
          </a:p>
          <a:p>
            <a:pPr lvl="1"/>
            <a:r>
              <a:rPr lang="en-US" dirty="0">
                <a:ea typeface="ＭＳ Ｐゴシック"/>
                <a:cs typeface="ＭＳ Ｐゴシック"/>
              </a:rPr>
              <a:t>Policies</a:t>
            </a:r>
          </a:p>
          <a:p>
            <a:pPr lvl="2"/>
            <a:r>
              <a:rPr lang="en-US" sz="2000" dirty="0">
                <a:solidFill>
                  <a:srgbClr val="000000"/>
                </a:solidFill>
                <a:ea typeface="ＭＳ Ｐゴシック"/>
                <a:cs typeface="ＭＳ Ｐゴシック"/>
              </a:rPr>
              <a:t>Coversheets/ Addenda (NIH</a:t>
            </a:r>
            <a:r>
              <a:rPr lang="ja-JP" altLang="en-US" sz="2000" dirty="0">
                <a:solidFill>
                  <a:srgbClr val="000000"/>
                </a:solidFill>
                <a:ea typeface="ＭＳ Ｐゴシック"/>
                <a:cs typeface="ＭＳ Ｐゴシック"/>
              </a:rPr>
              <a:t>’</a:t>
            </a:r>
            <a:r>
              <a:rPr lang="en-US" altLang="ja-JP" sz="2000" dirty="0">
                <a:solidFill>
                  <a:srgbClr val="000000"/>
                </a:solidFill>
                <a:ea typeface="ＭＳ Ｐゴシック"/>
                <a:cs typeface="ＭＳ Ｐゴシック"/>
              </a:rPr>
              <a:t>s Example: </a:t>
            </a:r>
            <a:r>
              <a:rPr lang="en-US" altLang="ja-JP" sz="1400" dirty="0">
                <a:solidFill>
                  <a:srgbClr val="000000"/>
                </a:solidFill>
                <a:ea typeface="ＭＳ Ｐゴシック"/>
                <a:cs typeface="ＭＳ Ｐゴシック"/>
                <a:hlinkClick r:id="rId3"/>
              </a:rPr>
              <a:t>http://publicaccess.nih.gov/nih_employee_procedures.htm</a:t>
            </a:r>
            <a:r>
              <a:rPr lang="en-US" altLang="ja-JP" sz="2000" dirty="0">
                <a:solidFill>
                  <a:srgbClr val="000000"/>
                </a:solidFill>
                <a:ea typeface="ＭＳ Ｐゴシック"/>
                <a:cs typeface="ＭＳ Ｐゴシック"/>
              </a:rPr>
              <a:t>) </a:t>
            </a:r>
          </a:p>
          <a:p>
            <a:pPr lvl="1"/>
            <a:r>
              <a:rPr lang="en-US" dirty="0">
                <a:ea typeface="ＭＳ Ｐゴシック"/>
                <a:cs typeface="ＭＳ Ｐゴシック"/>
              </a:rPr>
              <a:t>Questions/discussion with publishers</a:t>
            </a:r>
          </a:p>
          <a:p>
            <a:pPr marL="0" indent="0">
              <a:buNone/>
            </a:pPr>
            <a:r>
              <a:rPr lang="en-US" sz="2000" b="1" dirty="0">
                <a:solidFill>
                  <a:srgbClr val="000000"/>
                </a:solidFill>
                <a:ea typeface="ＭＳ Ｐゴシック"/>
                <a:cs typeface="ＭＳ Ｐゴシック"/>
              </a:rPr>
              <a:t>Ensuring compliance</a:t>
            </a:r>
          </a:p>
          <a:p>
            <a:pPr lvl="1"/>
            <a:r>
              <a:rPr lang="en-US" dirty="0">
                <a:ea typeface="ＭＳ Ｐゴシック"/>
                <a:cs typeface="ＭＳ Ｐゴシック"/>
              </a:rPr>
              <a:t>Checking applications, proposals and reports</a:t>
            </a:r>
          </a:p>
        </p:txBody>
      </p:sp>
      <p:sp>
        <p:nvSpPr>
          <p:cNvPr id="61442"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600951B4-AA66-4307-AD19-2B5C70BD1D91}" type="slidenum">
              <a:rPr lang="en-US" sz="1000" smtClean="0">
                <a:solidFill>
                  <a:srgbClr val="FFFFFF"/>
                </a:solidFill>
                <a:ea typeface="ＭＳ Ｐゴシック"/>
                <a:cs typeface="ＭＳ Ｐゴシック"/>
              </a:rPr>
              <a:pPr eaLnBrk="1" hangingPunct="1"/>
              <a:t>48</a:t>
            </a:fld>
            <a:endParaRPr lang="en-US" sz="1000" dirty="0" smtClean="0">
              <a:solidFill>
                <a:srgbClr val="FFFFFF"/>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14" y="174496"/>
            <a:ext cx="7886700" cy="679586"/>
          </a:xfrm>
        </p:spPr>
        <p:txBody>
          <a:bodyPr>
            <a:normAutofit/>
          </a:bodyPr>
          <a:lstStyle/>
          <a:p>
            <a:r>
              <a:rPr lang="en-US" b="1" dirty="0" smtClean="0"/>
              <a:t>The NIH Public Access Policy in one slide</a:t>
            </a:r>
            <a:endParaRPr lang="en-US" b="1" dirty="0"/>
          </a:p>
        </p:txBody>
      </p:sp>
      <p:sp>
        <p:nvSpPr>
          <p:cNvPr id="3" name="Content Placeholder 2"/>
          <p:cNvSpPr>
            <a:spLocks noGrp="1"/>
          </p:cNvSpPr>
          <p:nvPr>
            <p:ph idx="1"/>
          </p:nvPr>
        </p:nvSpPr>
        <p:spPr>
          <a:xfrm>
            <a:off x="628650" y="1070042"/>
            <a:ext cx="7886700" cy="4914039"/>
          </a:xfrm>
        </p:spPr>
        <p:txBody>
          <a:bodyPr>
            <a:normAutofit fontScale="85000" lnSpcReduction="20000"/>
          </a:bodyPr>
          <a:lstStyle/>
          <a:p>
            <a:pPr>
              <a:spcAft>
                <a:spcPts val="900"/>
              </a:spcAft>
            </a:pPr>
            <a:r>
              <a:rPr lang="en-US" dirty="0" smtClean="0"/>
              <a:t>The NIH Public Access Policy requires that all peer-reviewed journal articles arising from NIH funds are posted to </a:t>
            </a:r>
            <a:r>
              <a:rPr lang="en-US" dirty="0" smtClean="0">
                <a:hlinkClick r:id="rId3"/>
              </a:rPr>
              <a:t>PubMed Central</a:t>
            </a:r>
            <a:endParaRPr lang="en-US" dirty="0" smtClean="0"/>
          </a:p>
          <a:p>
            <a:pPr>
              <a:spcAft>
                <a:spcPts val="900"/>
              </a:spcAft>
            </a:pPr>
            <a:r>
              <a:rPr lang="en-US" dirty="0" smtClean="0"/>
              <a:t>You must have evidence of compliance with the public access policy for all peer-reviewed papers </a:t>
            </a:r>
            <a:r>
              <a:rPr lang="en-US" i="1" dirty="0" smtClean="0"/>
              <a:t>upon acceptance for publication</a:t>
            </a:r>
          </a:p>
          <a:p>
            <a:pPr>
              <a:spcAft>
                <a:spcPts val="900"/>
              </a:spcAft>
            </a:pPr>
            <a:r>
              <a:rPr lang="en-US" dirty="0" smtClean="0"/>
              <a:t>Be proactive to maintain your funding!  </a:t>
            </a:r>
          </a:p>
          <a:p>
            <a:pPr lvl="1">
              <a:spcAft>
                <a:spcPts val="900"/>
              </a:spcAft>
              <a:buFont typeface="Courier New" panose="02070309020205020404" pitchFamily="49" charset="0"/>
              <a:buChar char="o"/>
            </a:pPr>
            <a:r>
              <a:rPr lang="en-US" dirty="0" smtClean="0"/>
              <a:t>Develop your compliance plan while you are preparing your manuscript.</a:t>
            </a:r>
          </a:p>
          <a:p>
            <a:pPr lvl="1">
              <a:spcAft>
                <a:spcPts val="900"/>
              </a:spcAft>
              <a:buFont typeface="Courier New" panose="02070309020205020404" pitchFamily="49" charset="0"/>
              <a:buChar char="o"/>
            </a:pPr>
            <a:r>
              <a:rPr lang="en-US" dirty="0" smtClean="0"/>
              <a:t>How you comply and report compliance depends on the journal you choose.  </a:t>
            </a:r>
          </a:p>
          <a:p>
            <a:pPr lvl="1">
              <a:spcAft>
                <a:spcPts val="900"/>
              </a:spcAft>
              <a:buFont typeface="Courier New" panose="02070309020205020404" pitchFamily="49" charset="0"/>
              <a:buChar char="o"/>
            </a:pPr>
            <a:r>
              <a:rPr lang="en-US" dirty="0" smtClean="0"/>
              <a:t>Use our </a:t>
            </a:r>
            <a:r>
              <a:rPr lang="en-US" dirty="0" smtClean="0">
                <a:hlinkClick r:id="rId4"/>
              </a:rPr>
              <a:t>public access instruction wizard</a:t>
            </a:r>
            <a:r>
              <a:rPr lang="en-US" dirty="0" smtClean="0"/>
              <a:t> to develop your plan</a:t>
            </a:r>
          </a:p>
          <a:p>
            <a:pPr>
              <a:spcAft>
                <a:spcPts val="900"/>
              </a:spcAft>
            </a:pPr>
            <a:r>
              <a:rPr lang="en-US" dirty="0" smtClean="0"/>
              <a:t>NIH wants people to see your work. Over one million </a:t>
            </a:r>
            <a:r>
              <a:rPr lang="en-US" dirty="0"/>
              <a:t>people per day use </a:t>
            </a:r>
            <a:r>
              <a:rPr lang="en-US" dirty="0" smtClean="0"/>
              <a:t>PubMed </a:t>
            </a:r>
            <a:r>
              <a:rPr lang="en-US" dirty="0"/>
              <a:t>Central </a:t>
            </a:r>
            <a:r>
              <a:rPr lang="en-US" dirty="0" smtClean="0"/>
              <a:t>to retrieve </a:t>
            </a:r>
            <a:r>
              <a:rPr lang="en-US" dirty="0"/>
              <a:t>more than </a:t>
            </a:r>
            <a:r>
              <a:rPr lang="en-US" dirty="0" smtClean="0"/>
              <a:t>two million papers to </a:t>
            </a:r>
            <a:r>
              <a:rPr lang="en-US" dirty="0"/>
              <a:t>advance research, innovation, </a:t>
            </a:r>
            <a:r>
              <a:rPr lang="en-US" dirty="0" smtClean="0"/>
              <a:t>education and health.  </a:t>
            </a:r>
          </a:p>
          <a:p>
            <a:pPr>
              <a:spcAft>
                <a:spcPts val="900"/>
              </a:spcAft>
            </a:pPr>
            <a:r>
              <a:rPr lang="en-US" dirty="0" smtClean="0"/>
              <a:t>For more information, </a:t>
            </a:r>
            <a:r>
              <a:rPr lang="en-US" dirty="0"/>
              <a:t>see </a:t>
            </a:r>
            <a:r>
              <a:rPr lang="en-US" dirty="0">
                <a:hlinkClick r:id="rId5"/>
              </a:rPr>
              <a:t>http://publicaccess.nih.gov</a:t>
            </a:r>
            <a:r>
              <a:rPr lang="en-US" dirty="0" smtClean="0">
                <a:hlinkClick r:id="rId5"/>
              </a:rPr>
              <a:t>/</a:t>
            </a:r>
            <a:endParaRPr lang="en-US" dirty="0" smtClean="0"/>
          </a:p>
        </p:txBody>
      </p:sp>
    </p:spTree>
    <p:extLst>
      <p:ext uri="{BB962C8B-B14F-4D97-AF65-F5344CB8AC3E}">
        <p14:creationId xmlns:p14="http://schemas.microsoft.com/office/powerpoint/2010/main" val="228277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F780F8FC-60A4-4B4D-9D06-A394CC0BF4E6}" type="slidenum">
              <a:rPr lang="en-US" sz="1000" smtClean="0">
                <a:solidFill>
                  <a:schemeClr val="bg1"/>
                </a:solidFill>
              </a:rPr>
              <a:pPr eaLnBrk="1" hangingPunct="1"/>
              <a:t>5</a:t>
            </a:fld>
            <a:endParaRPr lang="en-US" sz="1000" dirty="0" smtClean="0">
              <a:solidFill>
                <a:schemeClr val="bg1"/>
              </a:solidFill>
            </a:endParaRPr>
          </a:p>
        </p:txBody>
      </p:sp>
      <p:sp>
        <p:nvSpPr>
          <p:cNvPr id="11267"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C4CEB520-16AB-4AEF-B0DA-271B3A845335}" type="slidenum">
              <a:rPr lang="en-US" sz="1000" b="1">
                <a:solidFill>
                  <a:schemeClr val="bg1"/>
                </a:solidFill>
              </a:rPr>
              <a:pPr algn="r" eaLnBrk="1" hangingPunct="1">
                <a:spcBef>
                  <a:spcPct val="0"/>
                </a:spcBef>
                <a:buFontTx/>
                <a:buNone/>
              </a:pPr>
              <a:t>5</a:t>
            </a:fld>
            <a:endParaRPr lang="en-US" sz="1000" b="1" dirty="0">
              <a:solidFill>
                <a:schemeClr val="bg1"/>
              </a:solidFill>
            </a:endParaRPr>
          </a:p>
        </p:txBody>
      </p:sp>
      <p:sp>
        <p:nvSpPr>
          <p:cNvPr id="11268"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buFontTx/>
              <a:buNone/>
            </a:pPr>
            <a:fld id="{5B27C7FC-1D74-4FE8-B9EE-C6597C148DFC}" type="slidenum">
              <a:rPr lang="en-US" sz="1000" b="1">
                <a:solidFill>
                  <a:schemeClr val="bg1"/>
                </a:solidFill>
              </a:rPr>
              <a:pPr algn="r" eaLnBrk="1" hangingPunct="1">
                <a:spcBef>
                  <a:spcPct val="0"/>
                </a:spcBef>
                <a:buFontTx/>
                <a:buNone/>
              </a:pPr>
              <a:t>5</a:t>
            </a:fld>
            <a:endParaRPr lang="en-US" sz="1000" b="1" dirty="0">
              <a:solidFill>
                <a:schemeClr val="bg1"/>
              </a:solidFill>
            </a:endParaRPr>
          </a:p>
        </p:txBody>
      </p:sp>
      <p:sp>
        <p:nvSpPr>
          <p:cNvPr id="11269" name="Rectangle 2"/>
          <p:cNvSpPr>
            <a:spLocks noGrp="1" noChangeArrowheads="1"/>
          </p:cNvSpPr>
          <p:nvPr>
            <p:ph type="title" idx="4294967295"/>
          </p:nvPr>
        </p:nvSpPr>
        <p:spPr>
          <a:xfrm>
            <a:off x="914400" y="228600"/>
            <a:ext cx="7848600" cy="563563"/>
          </a:xfrm>
        </p:spPr>
        <p:txBody>
          <a:bodyPr/>
          <a:lstStyle/>
          <a:p>
            <a:pPr eaLnBrk="1" hangingPunct="1"/>
            <a:r>
              <a:rPr lang="en-US" dirty="0" smtClean="0"/>
              <a:t>The Policy Applies to Any Manuscript That…</a:t>
            </a:r>
          </a:p>
        </p:txBody>
      </p:sp>
      <p:sp>
        <p:nvSpPr>
          <p:cNvPr id="9222" name="Rectangle 3"/>
          <p:cNvSpPr>
            <a:spLocks noGrp="1" noChangeArrowheads="1"/>
          </p:cNvSpPr>
          <p:nvPr>
            <p:ph type="body" idx="4294967295"/>
          </p:nvPr>
        </p:nvSpPr>
        <p:spPr>
          <a:xfrm>
            <a:off x="817676" y="1129275"/>
            <a:ext cx="7766244" cy="4010121"/>
          </a:xfrm>
        </p:spPr>
        <p:txBody>
          <a:bodyPr/>
          <a:lstStyle/>
          <a:p>
            <a:pPr marL="0" indent="0" eaLnBrk="1" hangingPunct="1">
              <a:lnSpc>
                <a:spcPct val="80000"/>
              </a:lnSpc>
              <a:buNone/>
            </a:pPr>
            <a:r>
              <a:rPr lang="en-US" b="1" dirty="0" smtClean="0"/>
              <a:t>Is peer-reviewed;</a:t>
            </a:r>
          </a:p>
          <a:p>
            <a:pPr marL="0" indent="0" eaLnBrk="1" hangingPunct="1">
              <a:lnSpc>
                <a:spcPct val="80000"/>
              </a:lnSpc>
              <a:buNone/>
            </a:pPr>
            <a:endParaRPr lang="en-US" b="1" dirty="0" smtClean="0">
              <a:solidFill>
                <a:srgbClr val="009900"/>
              </a:solidFill>
            </a:endParaRPr>
          </a:p>
          <a:p>
            <a:pPr marL="0" indent="0" eaLnBrk="1" hangingPunct="1">
              <a:lnSpc>
                <a:spcPct val="80000"/>
              </a:lnSpc>
              <a:buNone/>
            </a:pPr>
            <a:r>
              <a:rPr lang="en-US" b="1" dirty="0" smtClean="0"/>
              <a:t>Is accepted for publication in a journal on or after April 7, 2008;</a:t>
            </a:r>
          </a:p>
          <a:p>
            <a:pPr marL="0" indent="0" eaLnBrk="1" hangingPunct="1">
              <a:lnSpc>
                <a:spcPct val="80000"/>
              </a:lnSpc>
              <a:buNone/>
            </a:pPr>
            <a:endParaRPr lang="en-US" b="1" dirty="0" smtClean="0"/>
          </a:p>
          <a:p>
            <a:pPr marL="0" indent="0" eaLnBrk="1" hangingPunct="1">
              <a:lnSpc>
                <a:spcPct val="80000"/>
              </a:lnSpc>
              <a:buNone/>
            </a:pPr>
            <a:r>
              <a:rPr lang="en-US" b="1" dirty="0" smtClean="0"/>
              <a:t>And, arises from:</a:t>
            </a:r>
          </a:p>
          <a:p>
            <a:pPr marL="838200" lvl="1" indent="-381000" eaLnBrk="1" hangingPunct="1">
              <a:lnSpc>
                <a:spcPct val="80000"/>
              </a:lnSpc>
              <a:spcBef>
                <a:spcPts val="1080"/>
              </a:spcBef>
              <a:spcAft>
                <a:spcPts val="1200"/>
              </a:spcAft>
            </a:pPr>
            <a:r>
              <a:rPr lang="en-US" sz="1800" dirty="0" smtClean="0"/>
              <a:t>Any direct funding from an NIH grant or cooperative agreement active in Fiscal Year 2008 or beyond, or;</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Any direct funding from an NIH contract signed on or after April 7, 2008, or;</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Any direct funding from the NIH Intramural Program, or; </a:t>
            </a:r>
            <a:endParaRPr lang="en-US" sz="1800" dirty="0" smtClean="0">
              <a:solidFill>
                <a:schemeClr val="tx1"/>
              </a:solidFill>
            </a:endParaRPr>
          </a:p>
          <a:p>
            <a:pPr marL="838200" lvl="1" indent="-381000" eaLnBrk="1" hangingPunct="1">
              <a:lnSpc>
                <a:spcPct val="80000"/>
              </a:lnSpc>
              <a:spcBef>
                <a:spcPts val="1080"/>
              </a:spcBef>
              <a:spcAft>
                <a:spcPts val="1200"/>
              </a:spcAft>
            </a:pPr>
            <a:r>
              <a:rPr lang="en-US" sz="1800" dirty="0" smtClean="0"/>
              <a:t>An NIH employee.</a:t>
            </a:r>
          </a:p>
          <a:p>
            <a:pPr marL="838200" lvl="1" indent="-381000" eaLnBrk="1" hangingPunct="1">
              <a:lnSpc>
                <a:spcPct val="8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50</a:t>
            </a:fld>
            <a:endParaRPr lang="en-US" sz="1000" dirty="0" smtClean="0">
              <a:solidFill>
                <a:schemeClr val="bg1"/>
              </a:solidFill>
            </a:endParaRPr>
          </a:p>
        </p:txBody>
      </p:sp>
      <p:sp>
        <p:nvSpPr>
          <p:cNvPr id="10243" name="Rectangle 3"/>
          <p:cNvSpPr>
            <a:spLocks noGrp="1" noChangeArrowheads="1"/>
          </p:cNvSpPr>
          <p:nvPr>
            <p:ph type="body" idx="1"/>
          </p:nvPr>
        </p:nvSpPr>
        <p:spPr>
          <a:xfrm>
            <a:off x="2863272" y="2624668"/>
            <a:ext cx="3840789" cy="1223818"/>
          </a:xfrm>
        </p:spPr>
        <p:txBody>
          <a:bodyPr/>
          <a:lstStyle/>
          <a:p>
            <a:pPr algn="ctr" eaLnBrk="1" hangingPunct="1">
              <a:buFontTx/>
              <a:buNone/>
            </a:pPr>
            <a:endParaRPr lang="en-US" sz="3200" dirty="0" smtClean="0"/>
          </a:p>
          <a:p>
            <a:pPr marL="0" indent="0" algn="ctr" eaLnBrk="1" hangingPunct="1">
              <a:spcBef>
                <a:spcPts val="0"/>
              </a:spcBef>
              <a:buFontTx/>
              <a:buNone/>
            </a:pPr>
            <a:r>
              <a:rPr lang="en-US" sz="3200" b="1" dirty="0" smtClean="0">
                <a:solidFill>
                  <a:srgbClr val="009900"/>
                </a:solidFill>
              </a:rPr>
              <a:t>Questions?</a:t>
            </a:r>
            <a:endParaRPr lang="en-US" sz="2600" dirty="0" smtClean="0"/>
          </a:p>
          <a:p>
            <a:pPr algn="ctr" eaLnBrk="1" hangingPunct="1">
              <a:buFontTx/>
              <a:buNone/>
            </a:pPr>
            <a:endParaRPr lang="en-US" sz="3200" dirty="0" smtClean="0"/>
          </a:p>
        </p:txBody>
      </p:sp>
    </p:spTree>
    <p:extLst>
      <p:ext uri="{BB962C8B-B14F-4D97-AF65-F5344CB8AC3E}">
        <p14:creationId xmlns:p14="http://schemas.microsoft.com/office/powerpoint/2010/main" val="4165631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51</a:t>
            </a:fld>
            <a:endParaRPr lang="en-US" sz="1000" dirty="0" smtClean="0">
              <a:solidFill>
                <a:schemeClr val="bg1"/>
              </a:solidFill>
            </a:endParaRPr>
          </a:p>
        </p:txBody>
      </p:sp>
      <p:sp>
        <p:nvSpPr>
          <p:cNvPr id="10243" name="Rectangle 3"/>
          <p:cNvSpPr>
            <a:spLocks noGrp="1" noChangeArrowheads="1"/>
          </p:cNvSpPr>
          <p:nvPr>
            <p:ph type="body" idx="1"/>
          </p:nvPr>
        </p:nvSpPr>
        <p:spPr>
          <a:xfrm>
            <a:off x="2863272" y="2624668"/>
            <a:ext cx="3840789" cy="1223818"/>
          </a:xfrm>
        </p:spPr>
        <p:txBody>
          <a:bodyPr/>
          <a:lstStyle/>
          <a:p>
            <a:pPr algn="ctr" eaLnBrk="1" hangingPunct="1">
              <a:buFontTx/>
              <a:buNone/>
            </a:pPr>
            <a:endParaRPr lang="en-US" sz="3200" dirty="0" smtClean="0"/>
          </a:p>
          <a:p>
            <a:pPr marL="0" indent="0" algn="ctr" eaLnBrk="1" hangingPunct="1">
              <a:spcBef>
                <a:spcPts val="0"/>
              </a:spcBef>
              <a:buFontTx/>
              <a:buNone/>
            </a:pPr>
            <a:r>
              <a:rPr lang="en-US" sz="3200" b="1" dirty="0" smtClean="0">
                <a:solidFill>
                  <a:srgbClr val="009900"/>
                </a:solidFill>
              </a:rPr>
              <a:t>Appendices</a:t>
            </a:r>
            <a:endParaRPr lang="en-US" sz="2600" dirty="0" smtClean="0"/>
          </a:p>
          <a:p>
            <a:pPr algn="ctr" eaLnBrk="1" hangingPunct="1">
              <a:buFontTx/>
              <a:buNone/>
            </a:pPr>
            <a:endParaRPr lang="en-US" sz="3200" dirty="0" smtClean="0"/>
          </a:p>
        </p:txBody>
      </p:sp>
    </p:spTree>
    <p:extLst>
      <p:ext uri="{BB962C8B-B14F-4D97-AF65-F5344CB8AC3E}">
        <p14:creationId xmlns:p14="http://schemas.microsoft.com/office/powerpoint/2010/main" val="29063765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588"/>
            <a:ext cx="7620000" cy="563563"/>
          </a:xfrm>
        </p:spPr>
        <p:txBody>
          <a:bodyPr/>
          <a:lstStyle/>
          <a:p>
            <a:r>
              <a:rPr lang="en-US" dirty="0" smtClean="0"/>
              <a:t>Resources</a:t>
            </a:r>
            <a:endParaRPr lang="en-US" dirty="0"/>
          </a:p>
        </p:txBody>
      </p:sp>
      <p:sp>
        <p:nvSpPr>
          <p:cNvPr id="5" name="Content Placeholder 4"/>
          <p:cNvSpPr>
            <a:spLocks noGrp="1"/>
          </p:cNvSpPr>
          <p:nvPr>
            <p:ph idx="1"/>
          </p:nvPr>
        </p:nvSpPr>
        <p:spPr/>
        <p:txBody>
          <a:bodyPr/>
          <a:lstStyle/>
          <a:p>
            <a:pPr>
              <a:lnSpc>
                <a:spcPct val="80000"/>
              </a:lnSpc>
              <a:buNone/>
              <a:defRPr/>
            </a:pPr>
            <a:r>
              <a:rPr lang="en-US" sz="1800" b="1" dirty="0"/>
              <a:t>About the Public Access Policy:</a:t>
            </a:r>
          </a:p>
          <a:p>
            <a:pPr lvl="1">
              <a:lnSpc>
                <a:spcPct val="80000"/>
              </a:lnSpc>
              <a:defRPr/>
            </a:pPr>
            <a:r>
              <a:rPr lang="en-US" dirty="0">
                <a:hlinkClick r:id="rId3"/>
              </a:rPr>
              <a:t>http://publicaccess.nih.gov/</a:t>
            </a:r>
            <a:endParaRPr lang="en-US" dirty="0"/>
          </a:p>
          <a:p>
            <a:pPr lvl="1">
              <a:lnSpc>
                <a:spcPct val="80000"/>
              </a:lnSpc>
              <a:defRPr/>
            </a:pPr>
            <a:r>
              <a:rPr lang="en-US" dirty="0"/>
              <a:t>For Sponsored Programs: </a:t>
            </a:r>
            <a:r>
              <a:rPr lang="en-US" dirty="0">
                <a:hlinkClick r:id="rId4"/>
              </a:rPr>
              <a:t>http://publicaccess.nih.gov/sponsored.htm</a:t>
            </a:r>
            <a:endParaRPr lang="en-US" dirty="0"/>
          </a:p>
          <a:p>
            <a:pPr lvl="1">
              <a:lnSpc>
                <a:spcPct val="80000"/>
              </a:lnSpc>
              <a:defRPr/>
            </a:pPr>
            <a:r>
              <a:rPr lang="en-US" dirty="0"/>
              <a:t>Training materials for PIs and other communications: </a:t>
            </a:r>
            <a:r>
              <a:rPr lang="en-US" dirty="0">
                <a:hlinkClick r:id="rId5"/>
              </a:rPr>
              <a:t>http://publicaccess.nih.gov/communications.htm</a:t>
            </a:r>
            <a:r>
              <a:rPr lang="en-US" dirty="0"/>
              <a:t> </a:t>
            </a:r>
          </a:p>
          <a:p>
            <a:pPr lvl="1">
              <a:lnSpc>
                <a:spcPct val="80000"/>
              </a:lnSpc>
              <a:defRPr/>
            </a:pPr>
            <a:r>
              <a:rPr lang="en-US" b="1" dirty="0"/>
              <a:t>Questions</a:t>
            </a:r>
            <a:r>
              <a:rPr lang="en-US" dirty="0"/>
              <a:t>: </a:t>
            </a:r>
            <a:r>
              <a:rPr lang="en-US" dirty="0">
                <a:hlinkClick r:id="rId6"/>
              </a:rPr>
              <a:t>PublicAccess@NIH.GOV</a:t>
            </a:r>
            <a:r>
              <a:rPr lang="en-US" dirty="0"/>
              <a:t> </a:t>
            </a:r>
          </a:p>
          <a:p>
            <a:pPr>
              <a:lnSpc>
                <a:spcPct val="80000"/>
              </a:lnSpc>
              <a:defRPr/>
            </a:pPr>
            <a:endParaRPr lang="en-US" sz="1800" dirty="0"/>
          </a:p>
          <a:p>
            <a:pPr>
              <a:lnSpc>
                <a:spcPct val="80000"/>
              </a:lnSpc>
              <a:buNone/>
              <a:defRPr/>
            </a:pPr>
            <a:r>
              <a:rPr lang="en-US" sz="1800" b="1" dirty="0"/>
              <a:t>The NIH Manuscript Submission System:</a:t>
            </a:r>
          </a:p>
          <a:p>
            <a:pPr lvl="1">
              <a:lnSpc>
                <a:spcPct val="80000"/>
              </a:lnSpc>
              <a:defRPr/>
            </a:pPr>
            <a:r>
              <a:rPr lang="en-US" dirty="0">
                <a:hlinkClick r:id="rId7"/>
              </a:rPr>
              <a:t>http://www.nihms.nih.gov/</a:t>
            </a:r>
            <a:endParaRPr lang="en-US" dirty="0"/>
          </a:p>
          <a:p>
            <a:pPr lvl="1">
              <a:lnSpc>
                <a:spcPct val="80000"/>
              </a:lnSpc>
              <a:defRPr/>
            </a:pPr>
            <a:r>
              <a:rPr lang="en-US" dirty="0"/>
              <a:t>Tutorials: </a:t>
            </a:r>
            <a:r>
              <a:rPr lang="en-US" dirty="0">
                <a:hlinkClick r:id="rId8"/>
              </a:rPr>
              <a:t>http://www.nihms.nih.gov/web-help/</a:t>
            </a:r>
            <a:r>
              <a:rPr lang="en-US" dirty="0"/>
              <a:t> </a:t>
            </a:r>
          </a:p>
          <a:p>
            <a:pPr lvl="1">
              <a:lnSpc>
                <a:spcPct val="80000"/>
              </a:lnSpc>
              <a:defRPr/>
            </a:pPr>
            <a:endParaRPr lang="en-US" dirty="0"/>
          </a:p>
          <a:p>
            <a:pPr>
              <a:lnSpc>
                <a:spcPct val="80000"/>
              </a:lnSpc>
              <a:buNone/>
              <a:defRPr/>
            </a:pPr>
            <a:r>
              <a:rPr lang="en-US" sz="1800" b="1" dirty="0"/>
              <a:t>PubMed Central:</a:t>
            </a:r>
          </a:p>
          <a:p>
            <a:pPr lvl="1">
              <a:lnSpc>
                <a:spcPct val="80000"/>
              </a:lnSpc>
              <a:defRPr/>
            </a:pPr>
            <a:r>
              <a:rPr lang="en-US" dirty="0">
                <a:hlinkClick r:id="rId9"/>
              </a:rPr>
              <a:t>http://www.pubmedcentral.nih.gov/</a:t>
            </a:r>
            <a:endParaRPr lang="en-US" dirty="0"/>
          </a:p>
          <a:p>
            <a:pPr lvl="1">
              <a:lnSpc>
                <a:spcPct val="80000"/>
              </a:lnSpc>
              <a:defRPr/>
            </a:pPr>
            <a:r>
              <a:rPr lang="en-US" dirty="0"/>
              <a:t>Information for Publishers: </a:t>
            </a:r>
            <a:r>
              <a:rPr lang="en-US" dirty="0">
                <a:hlinkClick r:id="rId10"/>
              </a:rPr>
              <a:t>http://www.pubmedcentral.nih.gov/about/pubinfo.html</a:t>
            </a:r>
            <a:r>
              <a:rPr lang="en-US" dirty="0"/>
              <a:t> </a:t>
            </a:r>
          </a:p>
          <a:p>
            <a:endParaRPr lang="en-US" dirty="0"/>
          </a:p>
        </p:txBody>
      </p:sp>
      <p:sp>
        <p:nvSpPr>
          <p:cNvPr id="63490" name="Slide Number Placeholder 1"/>
          <p:cNvSpPr>
            <a:spLocks noGrp="1"/>
          </p:cNvSpPr>
          <p:nvPr>
            <p:ph type="sldNum" sz="quarter" idx="10"/>
          </p:nvPr>
        </p:nvSpPr>
        <p:spPr>
          <a:noFill/>
        </p:spPr>
        <p:txBody>
          <a:bodyPr/>
          <a:lstStyle/>
          <a:p>
            <a:fld id="{9C248B96-2CCB-49BC-83CC-A9C802007992}" type="slidenum">
              <a:rPr lang="en-US" smtClean="0">
                <a:ea typeface="ＭＳ Ｐゴシック"/>
                <a:cs typeface="ＭＳ Ｐゴシック"/>
              </a:rPr>
              <a:pPr/>
              <a:t>52</a:t>
            </a:fld>
            <a:endParaRPr lang="en-US" dirty="0" smtClean="0">
              <a:ea typeface="ＭＳ Ｐゴシック"/>
              <a:cs typeface="ＭＳ Ｐゴシック"/>
            </a:endParaRPr>
          </a:p>
        </p:txBody>
      </p:sp>
    </p:spTree>
    <p:extLst>
      <p:ext uri="{BB962C8B-B14F-4D97-AF65-F5344CB8AC3E}">
        <p14:creationId xmlns:p14="http://schemas.microsoft.com/office/powerpoint/2010/main" val="1215166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a:t>
            </a:r>
            <a:r>
              <a:rPr lang="en-US" baseline="0" dirty="0" smtClean="0"/>
              <a:t> is PubMed Central?</a:t>
            </a:r>
            <a:endParaRPr lang="en-US" dirty="0"/>
          </a:p>
        </p:txBody>
      </p:sp>
      <p:sp>
        <p:nvSpPr>
          <p:cNvPr id="70658" name="Slide Number Placeholder 1"/>
          <p:cNvSpPr>
            <a:spLocks noGrp="1"/>
          </p:cNvSpPr>
          <p:nvPr>
            <p:ph type="sldNum" sz="quarter" idx="10"/>
          </p:nvPr>
        </p:nvSpPr>
        <p:spPr>
          <a:noFill/>
        </p:spPr>
        <p:txBody>
          <a:bodyPr/>
          <a:lstStyle/>
          <a:p>
            <a:fld id="{018FBDD6-F68B-4C2B-8C24-B84AF5C7D1D7}" type="slidenum">
              <a:rPr lang="en-US" sz="1200" smtClean="0">
                <a:solidFill>
                  <a:srgbClr val="FFFFFF"/>
                </a:solidFill>
                <a:ea typeface="ＭＳ Ｐゴシック"/>
                <a:cs typeface="ＭＳ Ｐゴシック"/>
              </a:rPr>
              <a:pPr/>
              <a:t>53</a:t>
            </a:fld>
            <a:endParaRPr lang="en-US" sz="1200" dirty="0" smtClean="0">
              <a:solidFill>
                <a:srgbClr val="FFFFFF"/>
              </a:solidFill>
              <a:ea typeface="ＭＳ Ｐゴシック"/>
              <a:cs typeface="ＭＳ Ｐゴシック"/>
            </a:endParaRPr>
          </a:p>
        </p:txBody>
      </p:sp>
      <p:pic>
        <p:nvPicPr>
          <p:cNvPr id="2" name="Picture 1" descr="PMC Home.tiff" title="What is PubMed Centr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677" y="1517072"/>
            <a:ext cx="7528590" cy="4406827"/>
          </a:xfrm>
          <a:prstGeom prst="rect">
            <a:avLst/>
          </a:prstGeom>
        </p:spPr>
      </p:pic>
      <p:sp>
        <p:nvSpPr>
          <p:cNvPr id="14" name="Rounded Rectangle 13"/>
          <p:cNvSpPr/>
          <p:nvPr/>
        </p:nvSpPr>
        <p:spPr>
          <a:xfrm>
            <a:off x="2912534" y="1871133"/>
            <a:ext cx="508000" cy="245534"/>
          </a:xfrm>
          <a:prstGeom prst="roundRect">
            <a:avLst/>
          </a:prstGeom>
          <a:noFill/>
          <a:ln w="190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070601" y="4893733"/>
            <a:ext cx="1405466" cy="245534"/>
          </a:xfrm>
          <a:prstGeom prst="roundRect">
            <a:avLst/>
          </a:prstGeom>
          <a:noFill/>
          <a:ln w="190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19" idx="0"/>
          </p:cNvCxnSpPr>
          <p:nvPr/>
        </p:nvCxnSpPr>
        <p:spPr>
          <a:xfrm flipH="1" flipV="1">
            <a:off x="7450668" y="5156201"/>
            <a:ext cx="355598" cy="584199"/>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07267" y="5985933"/>
            <a:ext cx="3557384" cy="369332"/>
          </a:xfrm>
          <a:prstGeom prst="rect">
            <a:avLst/>
          </a:prstGeom>
          <a:noFill/>
        </p:spPr>
        <p:txBody>
          <a:bodyPr wrap="none" rtlCol="0">
            <a:spAutoFit/>
          </a:bodyPr>
          <a:lstStyle/>
          <a:p>
            <a:pPr>
              <a:buNone/>
            </a:pPr>
            <a:r>
              <a:rPr lang="en-US" sz="1800" dirty="0">
                <a:hlinkClick r:id="rId4"/>
              </a:rPr>
              <a:t>http://www.ncbi.nlm.nih.gov/pmc</a:t>
            </a:r>
            <a:r>
              <a:rPr lang="en-US" sz="1800" dirty="0" smtClean="0">
                <a:hlinkClick r:id="rId4"/>
              </a:rPr>
              <a:t>/</a:t>
            </a:r>
            <a:r>
              <a:rPr lang="en-US" sz="1800" dirty="0" smtClean="0"/>
              <a:t> </a:t>
            </a:r>
            <a:endParaRPr lang="en-US" sz="1800" dirty="0"/>
          </a:p>
        </p:txBody>
      </p:sp>
      <p:sp>
        <p:nvSpPr>
          <p:cNvPr id="19" name="TextBox 18"/>
          <p:cNvSpPr txBox="1"/>
          <p:nvPr/>
        </p:nvSpPr>
        <p:spPr>
          <a:xfrm>
            <a:off x="7120466" y="5740400"/>
            <a:ext cx="1371600" cy="523220"/>
          </a:xfrm>
          <a:prstGeom prst="rect">
            <a:avLst/>
          </a:prstGeom>
          <a:noFill/>
        </p:spPr>
        <p:txBody>
          <a:bodyPr wrap="square" rtlCol="0">
            <a:spAutoFit/>
          </a:bodyPr>
          <a:lstStyle/>
          <a:p>
            <a:pPr algn="ctr">
              <a:buNone/>
            </a:pPr>
            <a:r>
              <a:rPr lang="en-US" sz="1400" dirty="0" smtClean="0">
                <a:solidFill>
                  <a:schemeClr val="accent6">
                    <a:lumMod val="75000"/>
                  </a:schemeClr>
                </a:solidFill>
              </a:rPr>
              <a:t>Submit a manuscript</a:t>
            </a:r>
            <a:endParaRPr lang="en-US" sz="1400" dirty="0">
              <a:solidFill>
                <a:schemeClr val="accent6">
                  <a:lumMod val="75000"/>
                </a:schemeClr>
              </a:solidFill>
            </a:endParaRPr>
          </a:p>
        </p:txBody>
      </p:sp>
      <p:cxnSp>
        <p:nvCxnSpPr>
          <p:cNvPr id="22" name="Straight Arrow Connector 21"/>
          <p:cNvCxnSpPr/>
          <p:nvPr/>
        </p:nvCxnSpPr>
        <p:spPr>
          <a:xfrm>
            <a:off x="2523067" y="1253067"/>
            <a:ext cx="381000" cy="558800"/>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32934" y="931333"/>
            <a:ext cx="3098799" cy="307777"/>
          </a:xfrm>
          <a:prstGeom prst="rect">
            <a:avLst/>
          </a:prstGeom>
          <a:noFill/>
        </p:spPr>
        <p:txBody>
          <a:bodyPr wrap="square" rtlCol="0">
            <a:spAutoFit/>
          </a:bodyPr>
          <a:lstStyle/>
          <a:p>
            <a:pPr algn="ctr">
              <a:buNone/>
            </a:pPr>
            <a:r>
              <a:rPr lang="en-US" sz="1400" dirty="0" smtClean="0">
                <a:solidFill>
                  <a:schemeClr val="accent6">
                    <a:lumMod val="75000"/>
                  </a:schemeClr>
                </a:solidFill>
              </a:rPr>
              <a:t>List of PMC-participating journals</a:t>
            </a:r>
            <a:endParaRPr lang="en-US" sz="1400" dirty="0">
              <a:solidFill>
                <a:schemeClr val="accent6">
                  <a:lumMod val="75000"/>
                </a:schemeClr>
              </a:solidFill>
            </a:endParaRPr>
          </a:p>
        </p:txBody>
      </p:sp>
      <p:cxnSp>
        <p:nvCxnSpPr>
          <p:cNvPr id="24" name="Straight Arrow Connector 23"/>
          <p:cNvCxnSpPr/>
          <p:nvPr/>
        </p:nvCxnSpPr>
        <p:spPr>
          <a:xfrm flipH="1">
            <a:off x="4013200" y="1354667"/>
            <a:ext cx="812800" cy="465666"/>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182533" y="1337733"/>
            <a:ext cx="660400" cy="651934"/>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87334" y="1016000"/>
            <a:ext cx="3098799" cy="307777"/>
          </a:xfrm>
          <a:prstGeom prst="rect">
            <a:avLst/>
          </a:prstGeom>
          <a:noFill/>
        </p:spPr>
        <p:txBody>
          <a:bodyPr wrap="square" rtlCol="0">
            <a:spAutoFit/>
          </a:bodyPr>
          <a:lstStyle/>
          <a:p>
            <a:pPr algn="ctr">
              <a:buNone/>
            </a:pPr>
            <a:r>
              <a:rPr lang="en-US" sz="1400" dirty="0" smtClean="0">
                <a:solidFill>
                  <a:schemeClr val="accent6">
                    <a:lumMod val="75000"/>
                  </a:schemeClr>
                </a:solidFill>
              </a:rPr>
              <a:t>Full-text and advanced search</a:t>
            </a:r>
            <a:endParaRPr lang="en-US" sz="1400" dirty="0">
              <a:solidFill>
                <a:schemeClr val="accent6">
                  <a:lumMod val="75000"/>
                </a:schemeClr>
              </a:solidFill>
            </a:endParaRPr>
          </a:p>
        </p:txBody>
      </p:sp>
    </p:spTree>
    <p:extLst>
      <p:ext uri="{BB962C8B-B14F-4D97-AF65-F5344CB8AC3E}">
        <p14:creationId xmlns:p14="http://schemas.microsoft.com/office/powerpoint/2010/main" val="3913198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18245"/>
            <a:ext cx="7620000" cy="563563"/>
          </a:xfrm>
        </p:spPr>
        <p:txBody>
          <a:bodyPr/>
          <a:lstStyle/>
          <a:p>
            <a:r>
              <a:rPr lang="en-US" dirty="0">
                <a:solidFill>
                  <a:srgbClr val="FFFFFF"/>
                </a:solidFill>
                <a:ea typeface="ＭＳ Ｐゴシック"/>
              </a:rPr>
              <a:t>Search Results in PubMed Central</a:t>
            </a:r>
            <a:br>
              <a:rPr lang="en-US" dirty="0">
                <a:solidFill>
                  <a:srgbClr val="FFFFFF"/>
                </a:solidFill>
                <a:ea typeface="ＭＳ Ｐゴシック"/>
              </a:rPr>
            </a:br>
            <a:endParaRPr lang="en-US" dirty="0"/>
          </a:p>
        </p:txBody>
      </p:sp>
      <p:sp>
        <p:nvSpPr>
          <p:cNvPr id="73730" name="Slide Number Placeholder 1"/>
          <p:cNvSpPr>
            <a:spLocks noGrp="1"/>
          </p:cNvSpPr>
          <p:nvPr>
            <p:ph type="sldNum" sz="quarter" idx="10"/>
          </p:nvPr>
        </p:nvSpPr>
        <p:spPr>
          <a:noFill/>
        </p:spPr>
        <p:txBody>
          <a:bodyPr/>
          <a:lstStyle/>
          <a:p>
            <a:fld id="{386BBAA8-0E3C-4589-9C05-BAE3EF258FE4}" type="slidenum">
              <a:rPr lang="en-US" smtClean="0">
                <a:solidFill>
                  <a:srgbClr val="FFFFFF"/>
                </a:solidFill>
                <a:ea typeface="ＭＳ Ｐゴシック"/>
                <a:cs typeface="ＭＳ Ｐゴシック"/>
              </a:rPr>
              <a:pPr/>
              <a:t>54</a:t>
            </a:fld>
            <a:endParaRPr lang="en-US" dirty="0" smtClean="0">
              <a:solidFill>
                <a:srgbClr val="FFFFFF"/>
              </a:solidFill>
              <a:ea typeface="ＭＳ Ｐゴシック"/>
              <a:cs typeface="ＭＳ Ｐゴシック"/>
            </a:endParaRPr>
          </a:p>
        </p:txBody>
      </p:sp>
      <p:pic>
        <p:nvPicPr>
          <p:cNvPr id="2" name="Picture 1" descr="PMC docsum.tiff" title="search results in PubMed Centr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82" y="1769533"/>
            <a:ext cx="8473848" cy="3586442"/>
          </a:xfrm>
          <a:prstGeom prst="rect">
            <a:avLst/>
          </a:prstGeom>
        </p:spPr>
      </p:pic>
      <p:cxnSp>
        <p:nvCxnSpPr>
          <p:cNvPr id="6" name="Straight Arrow Connector 5"/>
          <p:cNvCxnSpPr/>
          <p:nvPr/>
        </p:nvCxnSpPr>
        <p:spPr>
          <a:xfrm>
            <a:off x="7027333" y="1557867"/>
            <a:ext cx="0" cy="829733"/>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62601" y="1058327"/>
            <a:ext cx="3098799" cy="523220"/>
          </a:xfrm>
          <a:prstGeom prst="rect">
            <a:avLst/>
          </a:prstGeom>
          <a:noFill/>
        </p:spPr>
        <p:txBody>
          <a:bodyPr wrap="square" rtlCol="0">
            <a:spAutoFit/>
          </a:bodyPr>
          <a:lstStyle/>
          <a:p>
            <a:pPr algn="ctr">
              <a:buNone/>
            </a:pPr>
            <a:r>
              <a:rPr lang="en-US" sz="1400" dirty="0" smtClean="0">
                <a:solidFill>
                  <a:schemeClr val="accent6">
                    <a:lumMod val="75000"/>
                  </a:schemeClr>
                </a:solidFill>
              </a:rPr>
              <a:t>Filter search results by funding agency or open access license</a:t>
            </a:r>
            <a:endParaRPr lang="en-US" sz="1400" dirty="0">
              <a:solidFill>
                <a:schemeClr val="accent6">
                  <a:lumMod val="75000"/>
                </a:schemeClr>
              </a:solidFill>
            </a:endParaRPr>
          </a:p>
        </p:txBody>
      </p:sp>
      <p:cxnSp>
        <p:nvCxnSpPr>
          <p:cNvPr id="15" name="Straight Arrow Connector 14"/>
          <p:cNvCxnSpPr/>
          <p:nvPr/>
        </p:nvCxnSpPr>
        <p:spPr>
          <a:xfrm>
            <a:off x="1557867" y="1583267"/>
            <a:ext cx="0" cy="999066"/>
          </a:xfrm>
          <a:prstGeom prst="straightConnector1">
            <a:avLst/>
          </a:prstGeom>
          <a:ln>
            <a:solidFill>
              <a:srgbClr val="222268"/>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0" y="1278462"/>
            <a:ext cx="3098799" cy="307777"/>
          </a:xfrm>
          <a:prstGeom prst="rect">
            <a:avLst/>
          </a:prstGeom>
          <a:noFill/>
        </p:spPr>
        <p:txBody>
          <a:bodyPr wrap="square" rtlCol="0">
            <a:spAutoFit/>
          </a:bodyPr>
          <a:lstStyle/>
          <a:p>
            <a:pPr algn="ctr">
              <a:buNone/>
            </a:pPr>
            <a:r>
              <a:rPr lang="en-US" sz="1400" dirty="0" smtClean="0">
                <a:solidFill>
                  <a:schemeClr val="accent6">
                    <a:lumMod val="75000"/>
                  </a:schemeClr>
                </a:solidFill>
              </a:rPr>
              <a:t>Search results</a:t>
            </a:r>
            <a:endParaRPr lang="en-US" sz="1400" dirty="0">
              <a:solidFill>
                <a:schemeClr val="accent6">
                  <a:lumMod val="75000"/>
                </a:schemeClr>
              </a:solidFill>
            </a:endParaRPr>
          </a:p>
        </p:txBody>
      </p:sp>
      <p:sp>
        <p:nvSpPr>
          <p:cNvPr id="17" name="Rounded Rectangle 16"/>
          <p:cNvSpPr/>
          <p:nvPr/>
        </p:nvSpPr>
        <p:spPr>
          <a:xfrm>
            <a:off x="643467" y="3953933"/>
            <a:ext cx="2446866" cy="160867"/>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158066" y="3835400"/>
            <a:ext cx="280246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None/>
            </a:pPr>
            <a:r>
              <a:rPr lang="en-US" sz="1400" dirty="0" smtClean="0"/>
              <a:t>&lt; Final published version in PMC</a:t>
            </a:r>
            <a:endParaRPr lang="en-US" sz="1400" dirty="0"/>
          </a:p>
        </p:txBody>
      </p:sp>
      <p:sp>
        <p:nvSpPr>
          <p:cNvPr id="23" name="TextBox 22"/>
          <p:cNvSpPr txBox="1"/>
          <p:nvPr/>
        </p:nvSpPr>
        <p:spPr>
          <a:xfrm>
            <a:off x="5088466" y="4724401"/>
            <a:ext cx="280246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None/>
            </a:pPr>
            <a:r>
              <a:rPr lang="en-US" sz="1400" dirty="0" smtClean="0"/>
              <a:t>&lt; Author manuscript in PMC</a:t>
            </a:r>
            <a:endParaRPr lang="en-US" sz="1400" dirty="0"/>
          </a:p>
        </p:txBody>
      </p:sp>
      <p:sp>
        <p:nvSpPr>
          <p:cNvPr id="24" name="Rounded Rectangle 23"/>
          <p:cNvSpPr/>
          <p:nvPr/>
        </p:nvSpPr>
        <p:spPr>
          <a:xfrm>
            <a:off x="626533" y="4749800"/>
            <a:ext cx="4385733" cy="262467"/>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038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Author Manuscript Display in PMC</a:t>
            </a:r>
            <a:endParaRPr lang="en-US" dirty="0"/>
          </a:p>
        </p:txBody>
      </p:sp>
      <p:sp>
        <p:nvSpPr>
          <p:cNvPr id="2" name="Slide Number Placeholder 1"/>
          <p:cNvSpPr>
            <a:spLocks noGrp="1"/>
          </p:cNvSpPr>
          <p:nvPr>
            <p:ph type="sldNum" sz="quarter" idx="10"/>
          </p:nvPr>
        </p:nvSpPr>
        <p:spPr/>
        <p:txBody>
          <a:bodyPr/>
          <a:lstStyle/>
          <a:p>
            <a:pPr>
              <a:defRPr/>
            </a:pPr>
            <a:fld id="{C93AA5DC-7D85-49CE-B849-5A92CD2EC840}" type="slidenum">
              <a:rPr lang="en-US" smtClean="0">
                <a:solidFill>
                  <a:srgbClr val="FFFFFF"/>
                </a:solidFill>
              </a:rPr>
              <a:pPr>
                <a:defRPr/>
              </a:pPr>
              <a:t>55</a:t>
            </a:fld>
            <a:endParaRPr lang="en-US" dirty="0">
              <a:solidFill>
                <a:srgbClr val="FFFFFF"/>
              </a:solidFill>
            </a:endParaRPr>
          </a:p>
        </p:txBody>
      </p:sp>
      <p:pic>
        <p:nvPicPr>
          <p:cNvPr id="5" name="Content Placeholder 4" descr="NIHPA manuscript.tiff"/>
          <p:cNvPicPr>
            <a:picLocks noGrp="1" noChangeAspect="1"/>
          </p:cNvPicPr>
          <p:nvPr>
            <p:ph idx="4294967295"/>
          </p:nvPr>
        </p:nvPicPr>
        <p:blipFill>
          <a:blip r:embed="rId2">
            <a:extLst>
              <a:ext uri="{28A0092B-C50C-407E-A947-70E740481C1C}">
                <a14:useLocalDpi xmlns:a14="http://schemas.microsoft.com/office/drawing/2010/main" val="0"/>
              </a:ext>
            </a:extLst>
          </a:blip>
          <a:srcRect t="-5797" b="-5797"/>
          <a:stretch>
            <a:fillRect/>
          </a:stretch>
        </p:blipFill>
        <p:spPr>
          <a:xfrm>
            <a:off x="466154" y="1143000"/>
            <a:ext cx="8229600" cy="4800600"/>
          </a:xfrm>
        </p:spPr>
      </p:pic>
      <p:sp>
        <p:nvSpPr>
          <p:cNvPr id="6" name="Rounded Rectangle 5"/>
          <p:cNvSpPr/>
          <p:nvPr/>
        </p:nvSpPr>
        <p:spPr>
          <a:xfrm>
            <a:off x="1854201" y="1676400"/>
            <a:ext cx="2446866" cy="440267"/>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707467" y="2269067"/>
            <a:ext cx="990600" cy="440267"/>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16200" y="1354668"/>
            <a:ext cx="1769533" cy="307777"/>
          </a:xfrm>
          <a:prstGeom prst="rect">
            <a:avLst/>
          </a:prstGeom>
          <a:noFill/>
        </p:spPr>
        <p:txBody>
          <a:bodyPr wrap="square" rtlCol="0">
            <a:spAutoFit/>
          </a:bodyPr>
          <a:lstStyle/>
          <a:p>
            <a:pPr>
              <a:buNone/>
            </a:pPr>
            <a:r>
              <a:rPr lang="en-US" sz="1400" dirty="0" smtClean="0">
                <a:solidFill>
                  <a:schemeClr val="accent6">
                    <a:lumMod val="75000"/>
                  </a:schemeClr>
                </a:solidFill>
              </a:rPr>
              <a:t>Manuscript banner</a:t>
            </a:r>
            <a:endParaRPr lang="en-US" sz="1400" dirty="0">
              <a:solidFill>
                <a:schemeClr val="accent6">
                  <a:lumMod val="75000"/>
                </a:schemeClr>
              </a:solidFill>
            </a:endParaRPr>
          </a:p>
        </p:txBody>
      </p:sp>
      <p:sp>
        <p:nvSpPr>
          <p:cNvPr id="9" name="TextBox 8"/>
          <p:cNvSpPr txBox="1"/>
          <p:nvPr/>
        </p:nvSpPr>
        <p:spPr>
          <a:xfrm>
            <a:off x="4885266" y="1947335"/>
            <a:ext cx="965201" cy="307777"/>
          </a:xfrm>
          <a:prstGeom prst="rect">
            <a:avLst/>
          </a:prstGeom>
          <a:noFill/>
        </p:spPr>
        <p:txBody>
          <a:bodyPr wrap="square" rtlCol="0">
            <a:spAutoFit/>
          </a:bodyPr>
          <a:lstStyle/>
          <a:p>
            <a:pPr>
              <a:buNone/>
            </a:pPr>
            <a:r>
              <a:rPr lang="en-US" sz="1400" dirty="0" smtClean="0">
                <a:solidFill>
                  <a:schemeClr val="accent6">
                    <a:lumMod val="75000"/>
                  </a:schemeClr>
                </a:solidFill>
              </a:rPr>
              <a:t>Identifiers</a:t>
            </a:r>
            <a:endParaRPr lang="en-US" sz="1400" dirty="0">
              <a:solidFill>
                <a:schemeClr val="accent6">
                  <a:lumMod val="75000"/>
                </a:schemeClr>
              </a:solidFill>
            </a:endParaRPr>
          </a:p>
        </p:txBody>
      </p:sp>
      <p:sp>
        <p:nvSpPr>
          <p:cNvPr id="10" name="Rounded Rectangle 9"/>
          <p:cNvSpPr/>
          <p:nvPr/>
        </p:nvSpPr>
        <p:spPr>
          <a:xfrm>
            <a:off x="855133" y="3759200"/>
            <a:ext cx="2861733" cy="440267"/>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66063" y="3818469"/>
            <a:ext cx="2167467" cy="307777"/>
          </a:xfrm>
          <a:prstGeom prst="rect">
            <a:avLst/>
          </a:prstGeom>
          <a:noFill/>
        </p:spPr>
        <p:txBody>
          <a:bodyPr wrap="square" rtlCol="0">
            <a:spAutoFit/>
          </a:bodyPr>
          <a:lstStyle/>
          <a:p>
            <a:pPr>
              <a:buNone/>
            </a:pPr>
            <a:r>
              <a:rPr lang="en-US" sz="1400" dirty="0" smtClean="0">
                <a:solidFill>
                  <a:schemeClr val="accent6">
                    <a:lumMod val="75000"/>
                  </a:schemeClr>
                </a:solidFill>
              </a:rPr>
              <a:t>Link to version of record</a:t>
            </a:r>
            <a:endParaRPr lang="en-US" sz="1400" dirty="0">
              <a:solidFill>
                <a:schemeClr val="accent6">
                  <a:lumMod val="75000"/>
                </a:schemeClr>
              </a:solidFill>
            </a:endParaRPr>
          </a:p>
        </p:txBody>
      </p:sp>
      <p:sp>
        <p:nvSpPr>
          <p:cNvPr id="12" name="Rounded Rectangle 11"/>
          <p:cNvSpPr/>
          <p:nvPr/>
        </p:nvSpPr>
        <p:spPr>
          <a:xfrm>
            <a:off x="5875866" y="2167467"/>
            <a:ext cx="2159001" cy="254000"/>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032934" y="1388534"/>
            <a:ext cx="948266" cy="270933"/>
          </a:xfrm>
          <a:prstGeom prst="roundRect">
            <a:avLst>
              <a:gd name="adj" fmla="val 32292"/>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500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Final Published Version Display in PMC</a:t>
            </a:r>
          </a:p>
        </p:txBody>
      </p:sp>
      <p:pic>
        <p:nvPicPr>
          <p:cNvPr id="5" name="Content Placeholder 4" descr="Diabetes article.tif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94266"/>
            <a:ext cx="8229600" cy="3698067"/>
          </a:xfrm>
        </p:spPr>
      </p:pic>
      <p:sp>
        <p:nvSpPr>
          <p:cNvPr id="4" name="Slide Number Placeholder 3"/>
          <p:cNvSpPr>
            <a:spLocks noGrp="1"/>
          </p:cNvSpPr>
          <p:nvPr>
            <p:ph type="sldNum" sz="quarter" idx="10"/>
          </p:nvPr>
        </p:nvSpPr>
        <p:spPr/>
        <p:txBody>
          <a:bodyPr/>
          <a:lstStyle/>
          <a:p>
            <a:pPr>
              <a:defRPr/>
            </a:pPr>
            <a:fld id="{7A54E52F-813F-427D-B34B-1B126C44F78C}" type="slidenum">
              <a:rPr lang="en-US" smtClean="0">
                <a:solidFill>
                  <a:srgbClr val="FFFFFF"/>
                </a:solidFill>
              </a:rPr>
              <a:pPr>
                <a:defRPr/>
              </a:pPr>
              <a:t>56</a:t>
            </a:fld>
            <a:endParaRPr lang="en-US" dirty="0">
              <a:solidFill>
                <a:srgbClr val="FFFFFF"/>
              </a:solidFill>
            </a:endParaRPr>
          </a:p>
        </p:txBody>
      </p:sp>
      <p:sp>
        <p:nvSpPr>
          <p:cNvPr id="6" name="Rounded Rectangle 5"/>
          <p:cNvSpPr/>
          <p:nvPr/>
        </p:nvSpPr>
        <p:spPr>
          <a:xfrm>
            <a:off x="1024467" y="1667934"/>
            <a:ext cx="999066" cy="270934"/>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413933" y="1972733"/>
            <a:ext cx="3623733" cy="634999"/>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935134" y="2438401"/>
            <a:ext cx="2218266" cy="270934"/>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715933" y="2607734"/>
            <a:ext cx="999066" cy="270934"/>
          </a:xfrm>
          <a:prstGeom prst="roundRect">
            <a:avLst/>
          </a:prstGeom>
          <a:no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66533" y="1642534"/>
            <a:ext cx="1769533" cy="307777"/>
          </a:xfrm>
          <a:prstGeom prst="rect">
            <a:avLst/>
          </a:prstGeom>
          <a:noFill/>
        </p:spPr>
        <p:txBody>
          <a:bodyPr wrap="square" rtlCol="0">
            <a:spAutoFit/>
          </a:bodyPr>
          <a:lstStyle/>
          <a:p>
            <a:pPr>
              <a:buNone/>
            </a:pPr>
            <a:r>
              <a:rPr lang="en-US" sz="1400" dirty="0" smtClean="0">
                <a:solidFill>
                  <a:schemeClr val="accent6">
                    <a:lumMod val="75000"/>
                  </a:schemeClr>
                </a:solidFill>
              </a:rPr>
              <a:t>Journal banner</a:t>
            </a:r>
            <a:endParaRPr lang="en-US" sz="1400" dirty="0">
              <a:solidFill>
                <a:schemeClr val="accent6">
                  <a:lumMod val="75000"/>
                </a:schemeClr>
              </a:solidFill>
            </a:endParaRPr>
          </a:p>
        </p:txBody>
      </p:sp>
    </p:spTree>
    <p:extLst>
      <p:ext uri="{BB962C8B-B14F-4D97-AF65-F5344CB8AC3E}">
        <p14:creationId xmlns:p14="http://schemas.microsoft.com/office/powerpoint/2010/main" val="3904806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5845"/>
            <a:ext cx="7772400" cy="1470025"/>
          </a:xfrm>
        </p:spPr>
        <p:txBody>
          <a:bodyPr/>
          <a:lstStyle/>
          <a:p>
            <a:pPr algn="ctr"/>
            <a:r>
              <a:rPr lang="en-US" sz="3200" dirty="0">
                <a:solidFill>
                  <a:srgbClr val="000000"/>
                </a:solidFill>
                <a:ea typeface="ＭＳ Ｐゴシック"/>
              </a:rPr>
              <a:t>Finding PMCIDs and Using Them in Searches</a:t>
            </a:r>
            <a:br>
              <a:rPr lang="en-US" sz="3200" dirty="0">
                <a:solidFill>
                  <a:srgbClr val="000000"/>
                </a:solidFill>
                <a:ea typeface="ＭＳ Ｐゴシック"/>
              </a:rPr>
            </a:br>
            <a:endParaRPr lang="en-US" sz="3200" dirty="0"/>
          </a:p>
        </p:txBody>
      </p:sp>
      <p:sp>
        <p:nvSpPr>
          <p:cNvPr id="68610" name="Slide Number Placeholder 1"/>
          <p:cNvSpPr>
            <a:spLocks noGrp="1"/>
          </p:cNvSpPr>
          <p:nvPr>
            <p:ph type="sldNum" sz="quarter" idx="10"/>
          </p:nvPr>
        </p:nvSpPr>
        <p:spPr>
          <a:noFill/>
        </p:spPr>
        <p:txBody>
          <a:bodyPr/>
          <a:lstStyle/>
          <a:p>
            <a:fld id="{3148CFCE-06D3-48DE-B17B-A1CB69E28131}" type="slidenum">
              <a:rPr lang="en-US" smtClean="0">
                <a:solidFill>
                  <a:srgbClr val="FFFFFF"/>
                </a:solidFill>
                <a:ea typeface="ＭＳ Ｐゴシック"/>
                <a:cs typeface="ＭＳ Ｐゴシック"/>
              </a:rPr>
              <a:pPr/>
              <a:t>57</a:t>
            </a:fld>
            <a:endParaRPr lang="en-US" dirty="0" smtClean="0">
              <a:solidFill>
                <a:srgbClr val="FFFFFF"/>
              </a:solidFill>
              <a:ea typeface="ＭＳ Ｐゴシック"/>
              <a:cs typeface="ＭＳ Ｐゴシック"/>
            </a:endParaRPr>
          </a:p>
        </p:txBody>
      </p:sp>
    </p:spTree>
    <p:extLst>
      <p:ext uri="{BB962C8B-B14F-4D97-AF65-F5344CB8AC3E}">
        <p14:creationId xmlns:p14="http://schemas.microsoft.com/office/powerpoint/2010/main" val="241014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30198"/>
            <a:ext cx="7620000" cy="563563"/>
          </a:xfrm>
        </p:spPr>
        <p:txBody>
          <a:bodyPr/>
          <a:lstStyle/>
          <a:p>
            <a:r>
              <a:rPr lang="en-US" dirty="0">
                <a:solidFill>
                  <a:srgbClr val="FFFFFF"/>
                </a:solidFill>
                <a:ea typeface="ＭＳ Ｐゴシック"/>
              </a:rPr>
              <a:t>Look up articles with PMCIDs in PubMed</a:t>
            </a:r>
            <a:br>
              <a:rPr lang="en-US" dirty="0">
                <a:solidFill>
                  <a:srgbClr val="FFFFFF"/>
                </a:solidFill>
                <a:ea typeface="ＭＳ Ｐゴシック"/>
              </a:rPr>
            </a:br>
            <a:endParaRPr lang="en-US" dirty="0"/>
          </a:p>
        </p:txBody>
      </p:sp>
      <p:sp>
        <p:nvSpPr>
          <p:cNvPr id="83970" name="Slide Number Placeholder 1"/>
          <p:cNvSpPr>
            <a:spLocks noGrp="1"/>
          </p:cNvSpPr>
          <p:nvPr>
            <p:ph type="sldNum" sz="quarter" idx="10"/>
          </p:nvPr>
        </p:nvSpPr>
        <p:spPr>
          <a:noFill/>
        </p:spPr>
        <p:txBody>
          <a:bodyPr/>
          <a:lstStyle/>
          <a:p>
            <a:fld id="{82A5E64E-8606-45BE-95D0-0F18C5C36443}" type="slidenum">
              <a:rPr lang="en-US" smtClean="0">
                <a:solidFill>
                  <a:srgbClr val="FFFFFF"/>
                </a:solidFill>
                <a:ea typeface="ＭＳ Ｐゴシック"/>
                <a:cs typeface="ＭＳ Ｐゴシック"/>
              </a:rPr>
              <a:pPr/>
              <a:t>58</a:t>
            </a:fld>
            <a:endParaRPr lang="en-US" dirty="0" smtClean="0">
              <a:solidFill>
                <a:srgbClr val="FFFFFF"/>
              </a:solidFill>
              <a:ea typeface="ＭＳ Ｐゴシック"/>
              <a:cs typeface="ＭＳ Ｐゴシック"/>
            </a:endParaRPr>
          </a:p>
        </p:txBody>
      </p:sp>
      <p:pic>
        <p:nvPicPr>
          <p:cNvPr id="2" name="Picture 1" descr="PubMed sear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3" y="1143000"/>
            <a:ext cx="8313375" cy="4089403"/>
          </a:xfrm>
          <a:prstGeom prst="rect">
            <a:avLst/>
          </a:prstGeom>
        </p:spPr>
      </p:pic>
    </p:spTree>
    <p:extLst>
      <p:ext uri="{BB962C8B-B14F-4D97-AF65-F5344CB8AC3E}">
        <p14:creationId xmlns:p14="http://schemas.microsoft.com/office/powerpoint/2010/main" val="2743690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30198"/>
            <a:ext cx="7620000" cy="563563"/>
          </a:xfrm>
        </p:spPr>
        <p:txBody>
          <a:bodyPr/>
          <a:lstStyle/>
          <a:p>
            <a:r>
              <a:rPr lang="en-US" dirty="0">
                <a:solidFill>
                  <a:srgbClr val="FFFFFF"/>
                </a:solidFill>
                <a:ea typeface="ＭＳ Ｐゴシック"/>
              </a:rPr>
              <a:t>Find PMCIDs in PubMed</a:t>
            </a:r>
            <a:r>
              <a:rPr lang="ja-JP" altLang="en-US" dirty="0">
                <a:solidFill>
                  <a:srgbClr val="FFFFFF"/>
                </a:solidFill>
                <a:ea typeface="ＭＳ Ｐゴシック"/>
              </a:rPr>
              <a:t>’</a:t>
            </a:r>
            <a:r>
              <a:rPr lang="en-US" altLang="ja-JP" dirty="0">
                <a:solidFill>
                  <a:srgbClr val="FFFFFF"/>
                </a:solidFill>
                <a:ea typeface="ＭＳ Ｐゴシック"/>
              </a:rPr>
              <a:t>s Abstract View</a:t>
            </a:r>
            <a:r>
              <a:rPr lang="en-US" dirty="0">
                <a:solidFill>
                  <a:srgbClr val="FFFFFF"/>
                </a:solidFill>
                <a:ea typeface="ＭＳ Ｐゴシック"/>
              </a:rPr>
              <a:t/>
            </a:r>
            <a:br>
              <a:rPr lang="en-US" dirty="0">
                <a:solidFill>
                  <a:srgbClr val="FFFFFF"/>
                </a:solidFill>
                <a:ea typeface="ＭＳ Ｐゴシック"/>
              </a:rPr>
            </a:br>
            <a:endParaRPr lang="en-US" dirty="0"/>
          </a:p>
        </p:txBody>
      </p:sp>
      <p:sp>
        <p:nvSpPr>
          <p:cNvPr id="84995" name="Slide Number Placeholder 1"/>
          <p:cNvSpPr>
            <a:spLocks noGrp="1"/>
          </p:cNvSpPr>
          <p:nvPr>
            <p:ph type="sldNum" sz="quarter" idx="10"/>
          </p:nvPr>
        </p:nvSpPr>
        <p:spPr>
          <a:noFill/>
        </p:spPr>
        <p:txBody>
          <a:bodyPr/>
          <a:lstStyle/>
          <a:p>
            <a:fld id="{C9A8EB3E-6ECF-4CE9-8F95-F7611AFDE2FF}" type="slidenum">
              <a:rPr lang="en-US" smtClean="0">
                <a:solidFill>
                  <a:srgbClr val="FFFFFF"/>
                </a:solidFill>
                <a:ea typeface="ＭＳ Ｐゴシック"/>
                <a:cs typeface="ＭＳ Ｐゴシック"/>
              </a:rPr>
              <a:pPr/>
              <a:t>59</a:t>
            </a:fld>
            <a:endParaRPr lang="en-US" dirty="0" smtClean="0">
              <a:solidFill>
                <a:srgbClr val="FFFFFF"/>
              </a:solidFill>
              <a:ea typeface="ＭＳ Ｐゴシック"/>
              <a:cs typeface="ＭＳ Ｐゴシック"/>
            </a:endParaRPr>
          </a:p>
        </p:txBody>
      </p:sp>
      <p:pic>
        <p:nvPicPr>
          <p:cNvPr id="2" name="Picture 1" descr="PubMed reco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32" y="965201"/>
            <a:ext cx="7903035" cy="4879726"/>
          </a:xfrm>
          <a:prstGeom prst="rect">
            <a:avLst/>
          </a:prstGeom>
        </p:spPr>
      </p:pic>
    </p:spTree>
    <p:extLst>
      <p:ext uri="{BB962C8B-B14F-4D97-AF65-F5344CB8AC3E}">
        <p14:creationId xmlns:p14="http://schemas.microsoft.com/office/powerpoint/2010/main" val="342711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dirty="0"/>
              <a:t>Definitions: Article Types</a:t>
            </a:r>
          </a:p>
        </p:txBody>
      </p:sp>
      <p:sp>
        <p:nvSpPr>
          <p:cNvPr id="3" name="Content Placeholder 2"/>
          <p:cNvSpPr>
            <a:spLocks noGrp="1"/>
          </p:cNvSpPr>
          <p:nvPr>
            <p:ph idx="1"/>
          </p:nvPr>
        </p:nvSpPr>
        <p:spPr>
          <a:xfrm>
            <a:off x="571500" y="1091064"/>
            <a:ext cx="8229600" cy="4800600"/>
          </a:xfrm>
        </p:spPr>
        <p:txBody>
          <a:bodyPr/>
          <a:lstStyle/>
          <a:p>
            <a:pPr>
              <a:lnSpc>
                <a:spcPct val="80000"/>
              </a:lnSpc>
              <a:buFontTx/>
              <a:buNone/>
              <a:defRPr/>
            </a:pPr>
            <a:r>
              <a:rPr lang="en-US" b="1" i="1" dirty="0">
                <a:solidFill>
                  <a:srgbClr val="000066"/>
                </a:solidFill>
                <a:latin typeface="Calibri" pitchFamily="34" charset="0"/>
              </a:rPr>
              <a:t>Final Published Article</a:t>
            </a:r>
          </a:p>
          <a:p>
            <a:pPr marL="914400" indent="-914400">
              <a:lnSpc>
                <a:spcPct val="80000"/>
              </a:lnSpc>
              <a:buFont typeface="Wingdings" pitchFamily="2" charset="2"/>
              <a:buChar char="Ø"/>
              <a:defRPr/>
            </a:pPr>
            <a:r>
              <a:rPr lang="en-US" sz="2000" dirty="0">
                <a:latin typeface="Calibri" pitchFamily="34" charset="0"/>
              </a:rPr>
              <a:t>Journal</a:t>
            </a:r>
            <a:r>
              <a:rPr lang="ja-JP" altLang="en-US" sz="2000" dirty="0">
                <a:latin typeface="Calibri" pitchFamily="34" charset="0"/>
                <a:cs typeface="ＭＳ Ｐゴシック"/>
              </a:rPr>
              <a:t>’</a:t>
            </a:r>
            <a:r>
              <a:rPr lang="en-US" altLang="ja-JP" sz="2000" dirty="0">
                <a:latin typeface="Calibri" pitchFamily="34" charset="0"/>
                <a:cs typeface="ＭＳ Ｐゴシック"/>
              </a:rPr>
              <a:t>s authoritative copy of the paper</a:t>
            </a:r>
          </a:p>
          <a:p>
            <a:pPr marL="914400" indent="-914400">
              <a:lnSpc>
                <a:spcPct val="80000"/>
              </a:lnSpc>
              <a:buFont typeface="Wingdings" pitchFamily="2" charset="2"/>
              <a:buChar char="Ø"/>
              <a:defRPr/>
            </a:pPr>
            <a:r>
              <a:rPr lang="en-US" sz="2000" dirty="0">
                <a:latin typeface="Calibri" pitchFamily="34" charset="0"/>
              </a:rPr>
              <a:t>Includes peer review modifications plus </a:t>
            </a:r>
            <a:endParaRPr lang="en-US" sz="2000" dirty="0" smtClean="0">
              <a:latin typeface="Calibri" pitchFamily="34" charset="0"/>
            </a:endParaRPr>
          </a:p>
          <a:p>
            <a:pPr marL="0" indent="0">
              <a:lnSpc>
                <a:spcPct val="80000"/>
              </a:lnSpc>
              <a:buNone/>
              <a:defRPr/>
            </a:pPr>
            <a:r>
              <a:rPr lang="en-US" sz="2000" dirty="0">
                <a:latin typeface="Calibri" pitchFamily="34" charset="0"/>
              </a:rPr>
              <a:t>	</a:t>
            </a:r>
            <a:r>
              <a:rPr lang="en-US" sz="2000" dirty="0" smtClean="0">
                <a:latin typeface="Calibri" pitchFamily="34" charset="0"/>
              </a:rPr>
              <a:t>copyediting </a:t>
            </a:r>
            <a:r>
              <a:rPr lang="en-US" sz="2000" dirty="0">
                <a:latin typeface="Calibri" pitchFamily="34" charset="0"/>
              </a:rPr>
              <a:t>and formatting changes</a:t>
            </a:r>
          </a:p>
          <a:p>
            <a:pPr marL="914400" indent="-914400">
              <a:lnSpc>
                <a:spcPct val="80000"/>
              </a:lnSpc>
              <a:buFont typeface="Wingdings" pitchFamily="2" charset="2"/>
              <a:buChar char="Ø"/>
              <a:defRPr/>
            </a:pPr>
            <a:r>
              <a:rPr lang="en-US" sz="2000" i="1" dirty="0">
                <a:latin typeface="Calibri" pitchFamily="34" charset="0"/>
              </a:rPr>
              <a:t>Submitted by Publishers/Journals to PMC </a:t>
            </a:r>
            <a:endParaRPr lang="en-US" sz="2000" i="1" dirty="0" smtClean="0">
              <a:latin typeface="Calibri" pitchFamily="34" charset="0"/>
            </a:endParaRPr>
          </a:p>
          <a:p>
            <a:pPr marL="0" indent="0">
              <a:lnSpc>
                <a:spcPct val="80000"/>
              </a:lnSpc>
              <a:buNone/>
              <a:defRPr/>
            </a:pPr>
            <a:r>
              <a:rPr lang="en-US" sz="2000" b="1" i="1" dirty="0">
                <a:solidFill>
                  <a:srgbClr val="FF0000"/>
                </a:solidFill>
                <a:latin typeface="Calibri" pitchFamily="34" charset="0"/>
              </a:rPr>
              <a:t>	</a:t>
            </a:r>
            <a:r>
              <a:rPr lang="en-US" sz="2000" b="1" dirty="0" smtClean="0">
                <a:solidFill>
                  <a:srgbClr val="FF0000"/>
                </a:solidFill>
                <a:latin typeface="Calibri" pitchFamily="34" charset="0"/>
              </a:rPr>
              <a:t>(</a:t>
            </a:r>
            <a:r>
              <a:rPr lang="en-US" sz="2000" b="1" dirty="0">
                <a:solidFill>
                  <a:srgbClr val="FF0000"/>
                </a:solidFill>
                <a:latin typeface="Calibri" pitchFamily="34" charset="0"/>
              </a:rPr>
              <a:t>Methods A&amp;B)</a:t>
            </a:r>
          </a:p>
          <a:p>
            <a:pPr marL="914400" indent="-914400">
              <a:lnSpc>
                <a:spcPct val="80000"/>
              </a:lnSpc>
              <a:buFont typeface="Wingdings" pitchFamily="2" charset="2"/>
              <a:buChar char="Ø"/>
              <a:defRPr/>
            </a:pPr>
            <a:endParaRPr lang="en-US" sz="2000" i="1" dirty="0">
              <a:latin typeface="Calibri" pitchFamily="34" charset="0"/>
            </a:endParaRPr>
          </a:p>
          <a:p>
            <a:pPr marL="914400" indent="-914400">
              <a:lnSpc>
                <a:spcPct val="80000"/>
              </a:lnSpc>
              <a:buFont typeface="Wingdings" pitchFamily="2" charset="2"/>
              <a:buChar char="Ø"/>
              <a:defRPr/>
            </a:pPr>
            <a:endParaRPr lang="en-US" i="1" dirty="0">
              <a:latin typeface="Calibri" pitchFamily="34" charset="0"/>
            </a:endParaRPr>
          </a:p>
          <a:p>
            <a:pPr>
              <a:lnSpc>
                <a:spcPct val="80000"/>
              </a:lnSpc>
              <a:buFontTx/>
              <a:buNone/>
              <a:defRPr/>
            </a:pPr>
            <a:r>
              <a:rPr lang="en-US" b="1" i="1" dirty="0" smtClean="0">
                <a:solidFill>
                  <a:srgbClr val="000066"/>
                </a:solidFill>
                <a:latin typeface="Calibri" pitchFamily="34" charset="0"/>
              </a:rPr>
              <a:t>Final </a:t>
            </a:r>
            <a:r>
              <a:rPr lang="en-US" b="1" i="1" dirty="0">
                <a:solidFill>
                  <a:srgbClr val="000066"/>
                </a:solidFill>
                <a:latin typeface="Calibri" pitchFamily="34" charset="0"/>
              </a:rPr>
              <a:t>Peer-Reviewed Manuscript:</a:t>
            </a:r>
          </a:p>
          <a:p>
            <a:pPr marL="914400" indent="-914400">
              <a:lnSpc>
                <a:spcPct val="80000"/>
              </a:lnSpc>
              <a:buFont typeface="Wingdings" pitchFamily="2" charset="2"/>
              <a:buChar char="Ø"/>
              <a:defRPr/>
            </a:pPr>
            <a:r>
              <a:rPr lang="en-US" sz="2000" dirty="0">
                <a:latin typeface="Calibri" pitchFamily="34" charset="0"/>
              </a:rPr>
              <a:t>Author</a:t>
            </a:r>
            <a:r>
              <a:rPr lang="ja-JP" altLang="en-US" sz="2000" dirty="0">
                <a:latin typeface="Calibri" pitchFamily="34" charset="0"/>
                <a:cs typeface="ＭＳ Ｐゴシック"/>
              </a:rPr>
              <a:t>’</a:t>
            </a:r>
            <a:r>
              <a:rPr lang="en-US" altLang="ja-JP" sz="2000" dirty="0">
                <a:latin typeface="Calibri" pitchFamily="34" charset="0"/>
                <a:cs typeface="ＭＳ Ｐゴシック"/>
              </a:rPr>
              <a:t>s final manuscript of a peer-reviewed </a:t>
            </a:r>
            <a:endParaRPr lang="en-US" altLang="ja-JP" sz="2000" dirty="0" smtClean="0">
              <a:latin typeface="Calibri" pitchFamily="34" charset="0"/>
              <a:cs typeface="ＭＳ Ｐゴシック"/>
            </a:endParaRPr>
          </a:p>
          <a:p>
            <a:pPr marL="0" indent="0">
              <a:lnSpc>
                <a:spcPct val="80000"/>
              </a:lnSpc>
              <a:buNone/>
              <a:defRPr/>
            </a:pPr>
            <a:r>
              <a:rPr lang="en-US" altLang="ja-JP" sz="2000" dirty="0">
                <a:latin typeface="Calibri" pitchFamily="34" charset="0"/>
                <a:cs typeface="ＭＳ Ｐゴシック"/>
              </a:rPr>
              <a:t>	</a:t>
            </a:r>
            <a:r>
              <a:rPr lang="en-US" altLang="ja-JP" sz="2000" dirty="0" smtClean="0">
                <a:latin typeface="Calibri" pitchFamily="34" charset="0"/>
                <a:cs typeface="ＭＳ Ｐゴシック"/>
              </a:rPr>
              <a:t>paper </a:t>
            </a:r>
            <a:r>
              <a:rPr lang="en-US" altLang="ja-JP" sz="2000" dirty="0">
                <a:latin typeface="Calibri" pitchFamily="34" charset="0"/>
                <a:cs typeface="ＭＳ Ｐゴシック"/>
              </a:rPr>
              <a:t>accepted for journal publication</a:t>
            </a:r>
          </a:p>
          <a:p>
            <a:pPr marL="914400" indent="-914400">
              <a:lnSpc>
                <a:spcPct val="80000"/>
              </a:lnSpc>
              <a:buFont typeface="Wingdings" pitchFamily="2" charset="2"/>
              <a:buChar char="Ø"/>
              <a:defRPr/>
            </a:pPr>
            <a:r>
              <a:rPr lang="en-US" sz="2000" dirty="0">
                <a:latin typeface="Calibri" pitchFamily="34" charset="0"/>
              </a:rPr>
              <a:t>Includes all modifications from the peer review </a:t>
            </a:r>
            <a:endParaRPr lang="en-US" sz="2000" dirty="0" smtClean="0">
              <a:latin typeface="Calibri" pitchFamily="34" charset="0"/>
            </a:endParaRPr>
          </a:p>
          <a:p>
            <a:pPr marL="0" indent="0">
              <a:lnSpc>
                <a:spcPct val="80000"/>
              </a:lnSpc>
              <a:buNone/>
              <a:defRPr/>
            </a:pPr>
            <a:r>
              <a:rPr lang="en-US" sz="2000" dirty="0">
                <a:latin typeface="Calibri" pitchFamily="34" charset="0"/>
              </a:rPr>
              <a:t>	</a:t>
            </a:r>
            <a:r>
              <a:rPr lang="en-US" sz="2000" dirty="0" smtClean="0">
                <a:latin typeface="Calibri" pitchFamily="34" charset="0"/>
              </a:rPr>
              <a:t>process</a:t>
            </a:r>
            <a:endParaRPr lang="en-US" sz="2000" dirty="0">
              <a:latin typeface="Calibri" pitchFamily="34" charset="0"/>
            </a:endParaRPr>
          </a:p>
          <a:p>
            <a:pPr marL="914400" indent="-914400">
              <a:lnSpc>
                <a:spcPct val="80000"/>
              </a:lnSpc>
              <a:buFont typeface="Wingdings" pitchFamily="2" charset="2"/>
              <a:buChar char="Ø"/>
              <a:defRPr/>
            </a:pPr>
            <a:r>
              <a:rPr lang="en-US" sz="2000" i="1" dirty="0">
                <a:latin typeface="Calibri" pitchFamily="34" charset="0"/>
              </a:rPr>
              <a:t>Submitted by Authors and Publishers/Journals </a:t>
            </a:r>
            <a:endParaRPr lang="en-US" sz="2000" i="1" dirty="0" smtClean="0">
              <a:latin typeface="Calibri" pitchFamily="34" charset="0"/>
            </a:endParaRPr>
          </a:p>
          <a:p>
            <a:pPr marL="0" indent="0">
              <a:lnSpc>
                <a:spcPct val="80000"/>
              </a:lnSpc>
              <a:buNone/>
              <a:defRPr/>
            </a:pPr>
            <a:r>
              <a:rPr lang="en-US" sz="2000" i="1" dirty="0">
                <a:latin typeface="Calibri" pitchFamily="34" charset="0"/>
              </a:rPr>
              <a:t>	</a:t>
            </a:r>
            <a:r>
              <a:rPr lang="en-US" sz="2000" i="1" dirty="0" smtClean="0">
                <a:latin typeface="Calibri" pitchFamily="34" charset="0"/>
              </a:rPr>
              <a:t>to </a:t>
            </a:r>
            <a:r>
              <a:rPr lang="en-US" sz="2000" i="1" dirty="0">
                <a:latin typeface="Calibri" pitchFamily="34" charset="0"/>
              </a:rPr>
              <a:t>PMC </a:t>
            </a:r>
            <a:r>
              <a:rPr lang="en-US" sz="2000" b="1" dirty="0">
                <a:solidFill>
                  <a:srgbClr val="FF0000"/>
                </a:solidFill>
                <a:latin typeface="Calibri" pitchFamily="34" charset="0"/>
              </a:rPr>
              <a:t>(Methods C&amp;D)</a:t>
            </a:r>
          </a:p>
          <a:p>
            <a:endParaRPr lang="en-US" sz="2000" dirty="0">
              <a:latin typeface="Calibri" panose="020F0502020204030204" pitchFamily="34" charset="0"/>
            </a:endParaRPr>
          </a:p>
        </p:txBody>
      </p:sp>
      <p:sp>
        <p:nvSpPr>
          <p:cNvPr id="7170"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l" eaLnBrk="1" hangingPunct="1"/>
            <a:fld id="{7231B303-03DD-46BA-B8EE-9551DAD50D80}" type="slidenum">
              <a:rPr lang="en-US" sz="1000" smtClean="0">
                <a:solidFill>
                  <a:schemeClr val="bg1"/>
                </a:solidFill>
              </a:rPr>
              <a:pPr algn="l" eaLnBrk="1" hangingPunct="1"/>
              <a:t>6</a:t>
            </a:fld>
            <a:endParaRPr lang="en-US" sz="1000" dirty="0" smtClean="0">
              <a:solidFill>
                <a:schemeClr val="bg1"/>
              </a:solidFill>
            </a:endParaRPr>
          </a:p>
        </p:txBody>
      </p:sp>
      <p:pic>
        <p:nvPicPr>
          <p:cNvPr id="7173" name="Picture 5" descr="j0438585[1]" title="image of a person writing"/>
          <p:cNvPicPr>
            <a:picLocks noChangeAspect="1" noChangeArrowheads="1"/>
          </p:cNvPicPr>
          <p:nvPr/>
        </p:nvPicPr>
        <p:blipFill>
          <a:blip r:embed="rId3">
            <a:extLst>
              <a:ext uri="{28A0092B-C50C-407E-A947-70E740481C1C}">
                <a14:useLocalDpi xmlns:a14="http://schemas.microsoft.com/office/drawing/2010/main" val="0"/>
              </a:ext>
            </a:extLst>
          </a:blip>
          <a:srcRect l="8261" r="870"/>
          <a:stretch>
            <a:fillRect/>
          </a:stretch>
        </p:blipFill>
        <p:spPr bwMode="auto">
          <a:xfrm>
            <a:off x="6781972" y="4170773"/>
            <a:ext cx="1676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7" descr="Current Issue Cover" title="Genes &amp; Developm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059882"/>
            <a:ext cx="144780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30198"/>
            <a:ext cx="7620000" cy="563563"/>
          </a:xfrm>
        </p:spPr>
        <p:txBody>
          <a:bodyPr/>
          <a:lstStyle/>
          <a:p>
            <a:r>
              <a:rPr lang="en-US" dirty="0">
                <a:solidFill>
                  <a:srgbClr val="FFFFFF"/>
                </a:solidFill>
                <a:ea typeface="ＭＳ Ｐゴシック"/>
              </a:rPr>
              <a:t>PMCID Converter Tool </a:t>
            </a:r>
            <a:br>
              <a:rPr lang="en-US" dirty="0">
                <a:solidFill>
                  <a:srgbClr val="FFFFFF"/>
                </a:solidFill>
                <a:ea typeface="ＭＳ Ｐゴシック"/>
              </a:rPr>
            </a:br>
            <a:endParaRPr lang="en-US" dirty="0"/>
          </a:p>
        </p:txBody>
      </p:sp>
      <p:sp>
        <p:nvSpPr>
          <p:cNvPr id="86018" name="Slide Number Placeholder 1"/>
          <p:cNvSpPr>
            <a:spLocks noGrp="1"/>
          </p:cNvSpPr>
          <p:nvPr>
            <p:ph type="sldNum" sz="quarter" idx="10"/>
          </p:nvPr>
        </p:nvSpPr>
        <p:spPr>
          <a:noFill/>
        </p:spPr>
        <p:txBody>
          <a:bodyPr/>
          <a:lstStyle/>
          <a:p>
            <a:fld id="{2DD9D80A-7830-46E6-B652-1D9020B1EB99}" type="slidenum">
              <a:rPr lang="en-US" smtClean="0">
                <a:solidFill>
                  <a:srgbClr val="FFFFFF"/>
                </a:solidFill>
                <a:ea typeface="ＭＳ Ｐゴシック"/>
                <a:cs typeface="ＭＳ Ｐゴシック"/>
              </a:rPr>
              <a:pPr/>
              <a:t>60</a:t>
            </a:fld>
            <a:endParaRPr lang="en-US" dirty="0" smtClean="0">
              <a:solidFill>
                <a:srgbClr val="FFFFFF"/>
              </a:solidFill>
              <a:ea typeface="ＭＳ Ｐゴシック"/>
              <a:cs typeface="ＭＳ Ｐゴシック"/>
            </a:endParaRPr>
          </a:p>
        </p:txBody>
      </p:sp>
      <p:sp>
        <p:nvSpPr>
          <p:cNvPr id="86019" name="Slide Number Placeholder 1"/>
          <p:cNvSpPr txBox="1">
            <a:spLocks/>
          </p:cNvSpPr>
          <p:nvPr/>
        </p:nvSpPr>
        <p:spPr bwMode="auto">
          <a:xfrm>
            <a:off x="7772400" y="6553200"/>
            <a:ext cx="1371600" cy="155575"/>
          </a:xfrm>
          <a:prstGeom prst="rect">
            <a:avLst/>
          </a:prstGeom>
          <a:noFill/>
          <a:ln w="9525">
            <a:noFill/>
            <a:miter lim="800000"/>
            <a:headEnd/>
            <a:tailEnd/>
          </a:ln>
        </p:spPr>
        <p:txBody>
          <a:bodyPr/>
          <a:lstStyle/>
          <a:p>
            <a:pPr algn="r">
              <a:spcBef>
                <a:spcPct val="0"/>
              </a:spcBef>
              <a:buFontTx/>
              <a:buNone/>
            </a:pPr>
            <a:fld id="{BCC7FA2E-D036-42FF-8AD1-7D6BB88575B6}" type="slidenum">
              <a:rPr lang="en-US" sz="1000" b="1">
                <a:solidFill>
                  <a:srgbClr val="FFFFFF"/>
                </a:solidFill>
                <a:ea typeface="ＭＳ Ｐゴシック"/>
              </a:rPr>
              <a:pPr algn="r">
                <a:spcBef>
                  <a:spcPct val="0"/>
                </a:spcBef>
                <a:buFontTx/>
                <a:buNone/>
              </a:pPr>
              <a:t>60</a:t>
            </a:fld>
            <a:endParaRPr lang="en-US" sz="1000" b="1" dirty="0">
              <a:solidFill>
                <a:srgbClr val="FFFFFF"/>
              </a:solidFill>
              <a:ea typeface="ＭＳ Ｐゴシック"/>
            </a:endParaRPr>
          </a:p>
        </p:txBody>
      </p:sp>
      <p:pic>
        <p:nvPicPr>
          <p:cNvPr id="2" name="Picture 1" descr="ID conver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54" y="1117602"/>
            <a:ext cx="8359382" cy="4207932"/>
          </a:xfrm>
          <a:prstGeom prst="rect">
            <a:avLst/>
          </a:prstGeom>
        </p:spPr>
      </p:pic>
      <p:sp>
        <p:nvSpPr>
          <p:cNvPr id="3" name="TextBox 2"/>
          <p:cNvSpPr txBox="1"/>
          <p:nvPr/>
        </p:nvSpPr>
        <p:spPr>
          <a:xfrm>
            <a:off x="2489200" y="5562600"/>
            <a:ext cx="4436533" cy="307777"/>
          </a:xfrm>
          <a:prstGeom prst="rect">
            <a:avLst/>
          </a:prstGeom>
          <a:noFill/>
        </p:spPr>
        <p:txBody>
          <a:bodyPr wrap="square" rtlCol="0">
            <a:spAutoFit/>
          </a:bodyPr>
          <a:lstStyle/>
          <a:p>
            <a:pPr>
              <a:buNone/>
            </a:pPr>
            <a:r>
              <a:rPr lang="en-US" sz="1400" dirty="0">
                <a:hlinkClick r:id="rId3"/>
              </a:rPr>
              <a:t>http://www.ncbi.nlm.nih.gov/pmc/pmctopmid</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4217790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61</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2699836"/>
            <a:ext cx="8229600" cy="2795538"/>
          </a:xfrm>
        </p:spPr>
        <p:txBody>
          <a:bodyPr/>
          <a:lstStyle/>
          <a:p>
            <a:pPr algn="ctr" eaLnBrk="1" hangingPunct="1">
              <a:buFontTx/>
              <a:buNone/>
            </a:pPr>
            <a:r>
              <a:rPr lang="en-US" sz="3600" b="1" dirty="0" smtClean="0">
                <a:solidFill>
                  <a:srgbClr val="009900"/>
                </a:solidFill>
              </a:rPr>
              <a:t>NIH Manuscript Submission System: Processing manuscripts</a:t>
            </a:r>
          </a:p>
        </p:txBody>
      </p:sp>
    </p:spTree>
    <p:extLst>
      <p:ext uri="{BB962C8B-B14F-4D97-AF65-F5344CB8AC3E}">
        <p14:creationId xmlns:p14="http://schemas.microsoft.com/office/powerpoint/2010/main" val="934586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NIHMS Login Options</a:t>
            </a:r>
            <a:endParaRPr lang="en-US" dirty="0"/>
          </a:p>
        </p:txBody>
      </p:sp>
      <p:sp>
        <p:nvSpPr>
          <p:cNvPr id="65538" name="Slide Number Placeholder 1"/>
          <p:cNvSpPr>
            <a:spLocks noGrp="1"/>
          </p:cNvSpPr>
          <p:nvPr>
            <p:ph type="sldNum" sz="quarter" idx="10"/>
          </p:nvPr>
        </p:nvSpPr>
        <p:spPr>
          <a:noFill/>
        </p:spPr>
        <p:txBody>
          <a:bodyPr/>
          <a:lstStyle/>
          <a:p>
            <a:fld id="{9285C3E8-A3EC-4B83-8063-BE56C02C0409}" type="slidenum">
              <a:rPr lang="en-US" smtClean="0">
                <a:solidFill>
                  <a:srgbClr val="FFFFFF"/>
                </a:solidFill>
                <a:ea typeface="ＭＳ Ｐゴシック"/>
                <a:cs typeface="ＭＳ Ｐゴシック"/>
              </a:rPr>
              <a:pPr/>
              <a:t>62</a:t>
            </a:fld>
            <a:endParaRPr lang="en-US" dirty="0" smtClean="0">
              <a:solidFill>
                <a:srgbClr val="FFFFFF"/>
              </a:solidFill>
              <a:ea typeface="ＭＳ Ｐゴシック"/>
              <a:cs typeface="ＭＳ Ｐゴシック"/>
            </a:endParaRPr>
          </a:p>
        </p:txBody>
      </p:sp>
      <p:sp>
        <p:nvSpPr>
          <p:cNvPr id="65540" name="TextBox 5"/>
          <p:cNvSpPr txBox="1">
            <a:spLocks noChangeArrowheads="1"/>
          </p:cNvSpPr>
          <p:nvPr/>
        </p:nvSpPr>
        <p:spPr bwMode="auto">
          <a:xfrm>
            <a:off x="2514600" y="1834091"/>
            <a:ext cx="6172200" cy="1016000"/>
          </a:xfrm>
          <a:prstGeom prst="rect">
            <a:avLst/>
          </a:prstGeom>
          <a:solidFill>
            <a:srgbClr val="CCECFF"/>
          </a:solidFill>
          <a:ln w="9525">
            <a:noFill/>
            <a:miter lim="800000"/>
            <a:headEnd/>
            <a:tailEnd/>
          </a:ln>
        </p:spPr>
        <p:txBody>
          <a:bodyPr>
            <a:spAutoFit/>
          </a:bodyPr>
          <a:lstStyle/>
          <a:p>
            <a:pPr marL="466725" indent="-466725">
              <a:spcBef>
                <a:spcPct val="0"/>
              </a:spcBef>
              <a:buFont typeface="Wingdings" pitchFamily="2" charset="2"/>
              <a:buChar char="§"/>
            </a:pPr>
            <a:r>
              <a:rPr lang="en-US" sz="2000" b="1" dirty="0">
                <a:solidFill>
                  <a:srgbClr val="000000"/>
                </a:solidFill>
                <a:ea typeface="ＭＳ Ｐゴシック"/>
              </a:rPr>
              <a:t>Each Login route has its own NIHMS account</a:t>
            </a:r>
          </a:p>
          <a:p>
            <a:pPr marL="466725" indent="-466725">
              <a:spcBef>
                <a:spcPct val="0"/>
              </a:spcBef>
              <a:buFont typeface="Wingdings" pitchFamily="2" charset="2"/>
              <a:buChar char="§"/>
            </a:pPr>
            <a:r>
              <a:rPr lang="en-US" sz="2000" b="1" dirty="0">
                <a:solidFill>
                  <a:srgbClr val="000000"/>
                </a:solidFill>
                <a:ea typeface="ＭＳ Ｐゴシック"/>
              </a:rPr>
              <a:t>Submitters must continue to use the same login method for subsequent visits to NIHMS. </a:t>
            </a:r>
          </a:p>
        </p:txBody>
      </p:sp>
      <p:grpSp>
        <p:nvGrpSpPr>
          <p:cNvPr id="4" name="Group 3"/>
          <p:cNvGrpSpPr/>
          <p:nvPr/>
        </p:nvGrpSpPr>
        <p:grpSpPr>
          <a:xfrm>
            <a:off x="457199" y="1350433"/>
            <a:ext cx="8246914" cy="5035938"/>
            <a:chOff x="457199" y="1350433"/>
            <a:chExt cx="8246914" cy="5035938"/>
          </a:xfrm>
        </p:grpSpPr>
        <p:pic>
          <p:nvPicPr>
            <p:cNvPr id="2" name="Picture 1" descr="screenshot of manuscript submission system&#10;&#10;Helpful sign in hints&#10;Use the same sign in route each visit.&#10;If you do not remember how you’ve previously signed in, use the “Request E-mail Reminder” link.&#10;NIHMS does not maintain the sign in routes.&#10;&#10;&#10;" title="NIHMS login options"/>
            <p:cNvPicPr>
              <a:picLocks noChangeAspect="1"/>
            </p:cNvPicPr>
            <p:nvPr/>
          </p:nvPicPr>
          <p:blipFill>
            <a:blip r:embed="rId3"/>
            <a:stretch>
              <a:fillRect/>
            </a:stretch>
          </p:blipFill>
          <p:spPr>
            <a:xfrm>
              <a:off x="457199" y="1350433"/>
              <a:ext cx="8246914" cy="3856567"/>
            </a:xfrm>
            <a:prstGeom prst="rect">
              <a:avLst/>
            </a:prstGeom>
            <a:ln>
              <a:solidFill>
                <a:schemeClr val="accent1"/>
              </a:solidFill>
            </a:ln>
          </p:spPr>
        </p:pic>
        <p:sp>
          <p:nvSpPr>
            <p:cNvPr id="3" name="TextBox 2"/>
            <p:cNvSpPr txBox="1"/>
            <p:nvPr/>
          </p:nvSpPr>
          <p:spPr>
            <a:xfrm>
              <a:off x="5139267" y="4656667"/>
              <a:ext cx="3496733" cy="17297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None/>
              </a:pPr>
              <a:r>
                <a:rPr lang="en-US" sz="1400" b="1" dirty="0" smtClean="0"/>
                <a:t>Helpful sign in hints</a:t>
              </a:r>
            </a:p>
            <a:p>
              <a:pPr marL="285750" indent="-285750"/>
              <a:r>
                <a:rPr lang="en-US" sz="1400" dirty="0" smtClean="0"/>
                <a:t>Use the same sign in route each visit.</a:t>
              </a:r>
            </a:p>
            <a:p>
              <a:pPr marL="285750" indent="-285750"/>
              <a:r>
                <a:rPr lang="en-US" sz="1400" dirty="0" smtClean="0"/>
                <a:t>If you do not remember how you’ve previously signed in, use the “Request E-mail Reminder” link.</a:t>
              </a:r>
            </a:p>
            <a:p>
              <a:pPr marL="285750" indent="-285750"/>
              <a:r>
                <a:rPr lang="en-US" sz="1400" dirty="0" smtClean="0"/>
                <a:t>NIHMS does not maintain the sign in routes.</a:t>
              </a:r>
              <a:endParaRPr lang="en-US" sz="1400" dirty="0"/>
            </a:p>
          </p:txBody>
        </p:sp>
      </p:grpSp>
    </p:spTree>
    <p:extLst>
      <p:ext uri="{BB962C8B-B14F-4D97-AF65-F5344CB8AC3E}">
        <p14:creationId xmlns:p14="http://schemas.microsoft.com/office/powerpoint/2010/main" val="28833645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7423" y="228600"/>
            <a:ext cx="7620000" cy="563563"/>
          </a:xfrm>
        </p:spPr>
        <p:txBody>
          <a:bodyPr/>
          <a:lstStyle/>
          <a:p>
            <a:r>
              <a:rPr lang="en-US" dirty="0" smtClean="0"/>
              <a:t>NIHMS Process Overview</a:t>
            </a:r>
            <a:endParaRPr lang="en-US" dirty="0"/>
          </a:p>
        </p:txBody>
      </p:sp>
      <p:sp>
        <p:nvSpPr>
          <p:cNvPr id="66562" name="Slide Number Placeholder 1"/>
          <p:cNvSpPr>
            <a:spLocks noGrp="1"/>
          </p:cNvSpPr>
          <p:nvPr>
            <p:ph type="sldNum" sz="quarter" idx="10"/>
          </p:nvPr>
        </p:nvSpPr>
        <p:spPr>
          <a:noFill/>
        </p:spPr>
        <p:txBody>
          <a:bodyPr/>
          <a:lstStyle/>
          <a:p>
            <a:fld id="{D1330FD2-45BF-415B-B47D-DF9EDB66559E}" type="slidenum">
              <a:rPr lang="en-US" smtClean="0">
                <a:solidFill>
                  <a:srgbClr val="FFFFFF"/>
                </a:solidFill>
                <a:ea typeface="ＭＳ Ｐゴシック"/>
                <a:cs typeface="ＭＳ Ｐゴシック"/>
              </a:rPr>
              <a:pPr/>
              <a:t>63</a:t>
            </a:fld>
            <a:endParaRPr lang="en-US" dirty="0" smtClean="0">
              <a:solidFill>
                <a:srgbClr val="FFFFFF"/>
              </a:solidFill>
              <a:ea typeface="ＭＳ Ｐゴシック"/>
              <a:cs typeface="ＭＳ Ｐゴシック"/>
            </a:endParaRPr>
          </a:p>
        </p:txBody>
      </p:sp>
      <p:grpSp>
        <p:nvGrpSpPr>
          <p:cNvPr id="6" name="Group 5" descr="Process Notes:&#10;Typically takes about 2-3 weeks from initial approval until first notification of final approval.&#10;Deposit at time of acceptance. Don’t wait until publication or embargo period is up.&#10;PMCID is assigned when final approval is complete and final publication information is available.&#10;&#10;* Approval steps must be completed by the assigned Reviewer in NIHMS&#10;&#10;" title="NIHMS Process Overview"/>
          <p:cNvGrpSpPr/>
          <p:nvPr/>
        </p:nvGrpSpPr>
        <p:grpSpPr>
          <a:xfrm>
            <a:off x="-78154" y="1663701"/>
            <a:ext cx="8802077" cy="4645995"/>
            <a:chOff x="-78154" y="1663701"/>
            <a:chExt cx="8802077" cy="4645995"/>
          </a:xfrm>
        </p:grpSpPr>
        <p:sp>
          <p:nvSpPr>
            <p:cNvPr id="4" name="TextBox 3"/>
            <p:cNvSpPr txBox="1"/>
            <p:nvPr/>
          </p:nvSpPr>
          <p:spPr>
            <a:xfrm>
              <a:off x="-78154" y="4551809"/>
              <a:ext cx="5638800" cy="276999"/>
            </a:xfrm>
            <a:prstGeom prst="rect">
              <a:avLst/>
            </a:prstGeom>
            <a:noFill/>
          </p:spPr>
          <p:txBody>
            <a:bodyPr wrap="square" rtlCol="0">
              <a:spAutoFit/>
            </a:bodyPr>
            <a:lstStyle/>
            <a:p>
              <a:pPr algn="r">
                <a:buNone/>
              </a:pPr>
              <a:r>
                <a:rPr lang="en-US" sz="1200" dirty="0" smtClean="0"/>
                <a:t>* Approval steps must be completed by the assigned Reviewer in NIHMS.</a:t>
              </a:r>
              <a:endParaRPr lang="en-US" sz="1200" dirty="0"/>
            </a:p>
          </p:txBody>
        </p:sp>
        <p:pic>
          <p:nvPicPr>
            <p:cNvPr id="5" name="Picture 4" title="Graphic of NIHMS Process Overview"/>
            <p:cNvPicPr>
              <a:picLocks noChangeAspect="1"/>
            </p:cNvPicPr>
            <p:nvPr/>
          </p:nvPicPr>
          <p:blipFill>
            <a:blip r:embed="rId3"/>
            <a:stretch>
              <a:fillRect/>
            </a:stretch>
          </p:blipFill>
          <p:spPr>
            <a:xfrm>
              <a:off x="429846" y="1663701"/>
              <a:ext cx="8294077" cy="2502839"/>
            </a:xfrm>
            <a:prstGeom prst="rect">
              <a:avLst/>
            </a:prstGeom>
          </p:spPr>
        </p:pic>
        <p:sp>
          <p:nvSpPr>
            <p:cNvPr id="2" name="TextBox 1"/>
            <p:cNvSpPr txBox="1"/>
            <p:nvPr/>
          </p:nvSpPr>
          <p:spPr>
            <a:xfrm>
              <a:off x="5910386" y="4044461"/>
              <a:ext cx="2647461" cy="22652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1400" b="1" dirty="0" smtClean="0"/>
                <a:t>Process Notes:</a:t>
              </a:r>
            </a:p>
            <a:p>
              <a:pPr marL="171450" indent="-171450"/>
              <a:r>
                <a:rPr lang="en-US" sz="1200" dirty="0" smtClean="0"/>
                <a:t>Typically takes about 2-3 weeks from initial approval until first notification of final approval.</a:t>
              </a:r>
            </a:p>
            <a:p>
              <a:pPr marL="171450" indent="-171450"/>
              <a:r>
                <a:rPr lang="en-US" sz="1200" dirty="0" smtClean="0"/>
                <a:t>Deposit at time of acceptance. Don’t wait until publication or embargo period is up.</a:t>
              </a:r>
            </a:p>
            <a:p>
              <a:pPr marL="171450" indent="-171450"/>
              <a:r>
                <a:rPr lang="en-US" sz="1200" dirty="0" smtClean="0"/>
                <a:t>PMCID is assigned when final approval is complete and final publication information is available.</a:t>
              </a:r>
              <a:endParaRPr lang="en-US" sz="1200" dirty="0"/>
            </a:p>
          </p:txBody>
        </p:sp>
      </p:grpSp>
      <p:sp>
        <p:nvSpPr>
          <p:cNvPr id="7" name="TextBox 6"/>
          <p:cNvSpPr txBox="1"/>
          <p:nvPr/>
        </p:nvSpPr>
        <p:spPr>
          <a:xfrm>
            <a:off x="2104012" y="1008359"/>
            <a:ext cx="5121915" cy="369332"/>
          </a:xfrm>
          <a:prstGeom prst="rect">
            <a:avLst/>
          </a:prstGeom>
          <a:noFill/>
        </p:spPr>
        <p:txBody>
          <a:bodyPr wrap="none" rtlCol="0">
            <a:spAutoFit/>
          </a:bodyPr>
          <a:lstStyle/>
          <a:p>
            <a:pPr>
              <a:buNone/>
            </a:pPr>
            <a:r>
              <a:rPr lang="en-US" sz="1800" dirty="0">
                <a:solidFill>
                  <a:srgbClr val="FF0000"/>
                </a:solidFill>
                <a:hlinkClick r:id="rId4"/>
              </a:rPr>
              <a:t>https://www.youtube.com/watch?v=</a:t>
            </a:r>
            <a:r>
              <a:rPr lang="en-US" sz="1800" dirty="0" smtClean="0">
                <a:solidFill>
                  <a:srgbClr val="FF0000"/>
                </a:solidFill>
                <a:hlinkClick r:id="rId4"/>
              </a:rPr>
              <a:t>IIEBtfnSqMA</a:t>
            </a:r>
            <a:r>
              <a:rPr lang="en-US" sz="1800" dirty="0" smtClean="0">
                <a:solidFill>
                  <a:srgbClr val="FF0000"/>
                </a:solidFill>
              </a:rPr>
              <a:t> </a:t>
            </a:r>
            <a:endParaRPr lang="en-US" sz="1800" dirty="0">
              <a:solidFill>
                <a:srgbClr val="FF0000"/>
              </a:solidFill>
            </a:endParaRPr>
          </a:p>
        </p:txBody>
      </p:sp>
    </p:spTree>
    <p:extLst>
      <p:ext uri="{BB962C8B-B14F-4D97-AF65-F5344CB8AC3E}">
        <p14:creationId xmlns:p14="http://schemas.microsoft.com/office/powerpoint/2010/main" val="4277582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NIHMS Submissions</a:t>
            </a:r>
            <a:endParaRPr lang="en-US" dirty="0"/>
          </a:p>
        </p:txBody>
      </p:sp>
      <p:pic>
        <p:nvPicPr>
          <p:cNvPr id="8" name="Content Placeholder 7" title="Snapshot of Manuscript Submission System "/>
          <p:cNvPicPr>
            <a:picLocks noGrp="1" noChangeAspect="1"/>
          </p:cNvPicPr>
          <p:nvPr>
            <p:ph idx="1"/>
          </p:nvPr>
        </p:nvPicPr>
        <p:blipFill>
          <a:blip r:embed="rId3"/>
          <a:srcRect t="-17045" b="-17045"/>
          <a:stretch>
            <a:fillRect/>
          </a:stretch>
        </p:blipFill>
        <p:spPr>
          <a:xfrm>
            <a:off x="496277" y="644770"/>
            <a:ext cx="8229600" cy="4800600"/>
          </a:xfrm>
        </p:spPr>
      </p:pic>
      <p:sp>
        <p:nvSpPr>
          <p:cNvPr id="9" name="TextBox 8"/>
          <p:cNvSpPr txBox="1"/>
          <p:nvPr/>
        </p:nvSpPr>
        <p:spPr>
          <a:xfrm>
            <a:off x="1416538" y="4298462"/>
            <a:ext cx="3624385"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1400" b="1" dirty="0" smtClean="0"/>
              <a:t>Navigating the Manuscript List:</a:t>
            </a:r>
          </a:p>
          <a:p>
            <a:pPr marL="285750" indent="-285750"/>
            <a:r>
              <a:rPr lang="en-US" sz="1400" dirty="0" smtClean="0"/>
              <a:t>Check the “Needs Your Attention” tab.</a:t>
            </a:r>
          </a:p>
          <a:p>
            <a:pPr marL="285750" indent="-285750"/>
            <a:r>
              <a:rPr lang="en-US" sz="1400" dirty="0" smtClean="0"/>
              <a:t>Check the “Stalled” tab.</a:t>
            </a:r>
          </a:p>
          <a:p>
            <a:pPr marL="285750" indent="-285750"/>
            <a:r>
              <a:rPr lang="en-US" sz="1400" dirty="0" smtClean="0"/>
              <a:t>Search for submissions</a:t>
            </a:r>
            <a:r>
              <a:rPr lang="en-US" sz="1400" b="1" dirty="0" smtClean="0"/>
              <a:t>.</a:t>
            </a:r>
          </a:p>
          <a:p>
            <a:pPr marL="285750" indent="-285750"/>
            <a:r>
              <a:rPr lang="en-US" sz="1400" dirty="0" smtClean="0"/>
              <a:t>Submit a new manuscript. </a:t>
            </a:r>
          </a:p>
          <a:p>
            <a:pPr marL="285750" indent="-285750"/>
            <a:r>
              <a:rPr lang="en-US" sz="1400" dirty="0" smtClean="0"/>
              <a:t>Check the “Available in PMC” tab to view the PMC access statistics for your manuscripts.</a:t>
            </a:r>
          </a:p>
        </p:txBody>
      </p:sp>
    </p:spTree>
    <p:extLst>
      <p:ext uri="{BB962C8B-B14F-4D97-AF65-F5344CB8AC3E}">
        <p14:creationId xmlns:p14="http://schemas.microsoft.com/office/powerpoint/2010/main" val="3525472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 Files</a:t>
            </a:r>
            <a:endParaRPr lang="en-US" dirty="0"/>
          </a:p>
        </p:txBody>
      </p:sp>
      <p:sp>
        <p:nvSpPr>
          <p:cNvPr id="4" name="Slide Number Placeholder 3"/>
          <p:cNvSpPr>
            <a:spLocks noGrp="1"/>
          </p:cNvSpPr>
          <p:nvPr>
            <p:ph type="sldNum" sz="quarter" idx="10"/>
          </p:nvPr>
        </p:nvSpPr>
        <p:spPr/>
        <p:txBody>
          <a:bodyPr/>
          <a:lstStyle/>
          <a:p>
            <a:pPr>
              <a:defRPr/>
            </a:pPr>
            <a:fld id="{4B002F4B-4586-49B6-B1AC-A2F32D535C25}" type="slidenum">
              <a:rPr lang="en-US" smtClean="0"/>
              <a:pPr>
                <a:defRPr/>
              </a:pPr>
              <a:t>65</a:t>
            </a:fld>
            <a:endParaRPr lang="en-US" dirty="0"/>
          </a:p>
        </p:txBody>
      </p:sp>
      <p:pic>
        <p:nvPicPr>
          <p:cNvPr id="13" name="Content Placeholder 12" descr="Title Information screenshot" title="Snapshot of Manuscript Submission System"/>
          <p:cNvPicPr>
            <a:picLocks noGrp="1" noChangeAspect="1"/>
          </p:cNvPicPr>
          <p:nvPr>
            <p:ph idx="1"/>
          </p:nvPr>
        </p:nvPicPr>
        <p:blipFill>
          <a:blip r:embed="rId2"/>
          <a:srcRect t="-66" b="-66"/>
          <a:stretch>
            <a:fillRect/>
          </a:stretch>
        </p:blipFill>
        <p:spPr/>
      </p:pic>
    </p:spTree>
    <p:extLst>
      <p:ext uri="{BB962C8B-B14F-4D97-AF65-F5344CB8AC3E}">
        <p14:creationId xmlns:p14="http://schemas.microsoft.com/office/powerpoint/2010/main" val="2723065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Initial Review</a:t>
            </a:r>
            <a:endParaRPr lang="en-US" dirty="0"/>
          </a:p>
        </p:txBody>
      </p:sp>
      <p:pic>
        <p:nvPicPr>
          <p:cNvPr id="5" name="Content Placeholder 4" descr="Review of NIHMS Submission Statement Screenshot&#10;" title="Review of NIHMS Submission Statement"/>
          <p:cNvPicPr>
            <a:picLocks noGrp="1" noChangeAspect="1"/>
          </p:cNvPicPr>
          <p:nvPr>
            <p:ph idx="1"/>
          </p:nvPr>
        </p:nvPicPr>
        <p:blipFill>
          <a:blip r:embed="rId3"/>
          <a:srcRect l="-11414" r="-11414"/>
          <a:stretch>
            <a:fillRect/>
          </a:stretch>
        </p:blipFill>
        <p:spPr>
          <a:xfrm>
            <a:off x="457200" y="1152769"/>
            <a:ext cx="7954946" cy="4640385"/>
          </a:xfrm>
        </p:spPr>
      </p:pic>
      <p:sp>
        <p:nvSpPr>
          <p:cNvPr id="6" name="TextBox 5" descr="Completing the initial review:&#10;Check to make sure that deposited files are complete.&#10;Add relevant funding.&#10;If this is a publisher submission, the embargo will have been set for you.&#10;Review submission statement [pictured here] and “Agree”.&#10;" title="Review of NIHMS Submission Statement"/>
          <p:cNvSpPr txBox="1"/>
          <p:nvPr/>
        </p:nvSpPr>
        <p:spPr>
          <a:xfrm>
            <a:off x="5666153" y="2100385"/>
            <a:ext cx="2940539" cy="22036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1400" b="1" dirty="0" smtClean="0"/>
              <a:t>Completing the initial review:</a:t>
            </a:r>
          </a:p>
          <a:p>
            <a:pPr marL="285750" indent="-285750"/>
            <a:r>
              <a:rPr lang="en-US" sz="1400" dirty="0" smtClean="0"/>
              <a:t>Check to make sure that deposited files are complete.</a:t>
            </a:r>
          </a:p>
          <a:p>
            <a:pPr marL="285750" indent="-285750"/>
            <a:r>
              <a:rPr lang="en-US" sz="1400" dirty="0" smtClean="0"/>
              <a:t>Add relevant funding.</a:t>
            </a:r>
          </a:p>
          <a:p>
            <a:pPr marL="285750" indent="-285750"/>
            <a:r>
              <a:rPr lang="en-US" sz="1400" dirty="0" smtClean="0"/>
              <a:t>If this is a publisher submission, the embargo will have been set for you.</a:t>
            </a:r>
          </a:p>
          <a:p>
            <a:pPr marL="285750" indent="-285750"/>
            <a:r>
              <a:rPr lang="en-US" sz="1400" dirty="0" smtClean="0"/>
              <a:t>Review submission statement [pictured here] and “Agree”.</a:t>
            </a:r>
          </a:p>
        </p:txBody>
      </p:sp>
    </p:spTree>
    <p:extLst>
      <p:ext uri="{BB962C8B-B14F-4D97-AF65-F5344CB8AC3E}">
        <p14:creationId xmlns:p14="http://schemas.microsoft.com/office/powerpoint/2010/main" val="22023989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 Final Review</a:t>
            </a:r>
            <a:endParaRPr lang="en-US" dirty="0"/>
          </a:p>
        </p:txBody>
      </p:sp>
      <p:pic>
        <p:nvPicPr>
          <p:cNvPr id="4" name="Content Placeholder 3" descr="Author Final Review&#10;" title="Snapshot of Manuscript Submission System"/>
          <p:cNvPicPr>
            <a:picLocks noGrp="1" noChangeAspect="1"/>
          </p:cNvPicPr>
          <p:nvPr>
            <p:ph idx="1"/>
          </p:nvPr>
        </p:nvPicPr>
        <p:blipFill>
          <a:blip r:embed="rId3"/>
          <a:srcRect l="-3996" r="-3996"/>
          <a:stretch>
            <a:fillRect/>
          </a:stretch>
        </p:blipFill>
        <p:spPr/>
      </p:pic>
      <p:sp>
        <p:nvSpPr>
          <p:cNvPr id="7" name="TextBox 6" descr="Completing the final review:&#10;Select “PMC-ready documents” to confirm everything looks okay.&#10;Review funding support. &#10;Either “Approve” or “Request Corrections”&#10;Help information available on the page. See also Help in Navigation. &#10;" title="Completing the final review"/>
          <p:cNvSpPr txBox="1"/>
          <p:nvPr/>
        </p:nvSpPr>
        <p:spPr>
          <a:xfrm>
            <a:off x="5607538" y="4425461"/>
            <a:ext cx="2921000"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1400" b="1" dirty="0" smtClean="0"/>
              <a:t>Completing the final review:</a:t>
            </a:r>
          </a:p>
          <a:p>
            <a:pPr marL="285750" indent="-285750"/>
            <a:r>
              <a:rPr lang="en-US" sz="1200" dirty="0" smtClean="0"/>
              <a:t>Select “PMC-ready documents” to confirm everything looks okay.</a:t>
            </a:r>
          </a:p>
          <a:p>
            <a:pPr marL="285750" indent="-285750"/>
            <a:r>
              <a:rPr lang="en-US" sz="1200" dirty="0" smtClean="0"/>
              <a:t>Review funding support. </a:t>
            </a:r>
          </a:p>
          <a:p>
            <a:pPr marL="285750" indent="-285750"/>
            <a:r>
              <a:rPr lang="en-US" sz="1200" dirty="0" smtClean="0"/>
              <a:t>Either “Approve” or “Request Corrections”</a:t>
            </a:r>
          </a:p>
          <a:p>
            <a:pPr marL="285750" indent="-285750"/>
            <a:r>
              <a:rPr lang="en-US" sz="1200" dirty="0" smtClean="0"/>
              <a:t>Help information available on the page. See also Help in Navigation</a:t>
            </a:r>
            <a:r>
              <a:rPr lang="en-US" sz="1400" dirty="0" smtClean="0"/>
              <a:t>. </a:t>
            </a:r>
            <a:endParaRPr lang="en-US" sz="1400" dirty="0"/>
          </a:p>
        </p:txBody>
      </p:sp>
    </p:spTree>
    <p:extLst>
      <p:ext uri="{BB962C8B-B14F-4D97-AF65-F5344CB8AC3E}">
        <p14:creationId xmlns:p14="http://schemas.microsoft.com/office/powerpoint/2010/main" val="40150124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945227-DD91-491E-B4E1-79184DDE6232}" type="slidenum">
              <a:rPr lang="en-US" sz="1000" smtClean="0">
                <a:solidFill>
                  <a:schemeClr val="bg1"/>
                </a:solidFill>
              </a:rPr>
              <a:pPr eaLnBrk="1" hangingPunct="1"/>
              <a:t>68</a:t>
            </a:fld>
            <a:endParaRPr lang="en-US" sz="1000" dirty="0" smtClean="0">
              <a:solidFill>
                <a:schemeClr val="bg1"/>
              </a:solidFill>
            </a:endParaRPr>
          </a:p>
        </p:txBody>
      </p:sp>
      <p:sp>
        <p:nvSpPr>
          <p:cNvPr id="27651" name="Rectangle 3"/>
          <p:cNvSpPr>
            <a:spLocks noGrp="1" noChangeArrowheads="1"/>
          </p:cNvSpPr>
          <p:nvPr>
            <p:ph type="body" idx="1"/>
          </p:nvPr>
        </p:nvSpPr>
        <p:spPr>
          <a:xfrm>
            <a:off x="457200" y="3148061"/>
            <a:ext cx="8229600" cy="2795538"/>
          </a:xfrm>
        </p:spPr>
        <p:txBody>
          <a:bodyPr/>
          <a:lstStyle/>
          <a:p>
            <a:pPr algn="ctr" eaLnBrk="1" hangingPunct="1">
              <a:buFontTx/>
              <a:buNone/>
            </a:pPr>
            <a:r>
              <a:rPr lang="en-US" sz="3600" b="1" dirty="0" smtClean="0">
                <a:solidFill>
                  <a:srgbClr val="009900"/>
                </a:solidFill>
              </a:rPr>
              <a:t>Public Access Compliance Monitor</a:t>
            </a:r>
          </a:p>
        </p:txBody>
      </p:sp>
    </p:spTree>
    <p:extLst>
      <p:ext uri="{BB962C8B-B14F-4D97-AF65-F5344CB8AC3E}">
        <p14:creationId xmlns:p14="http://schemas.microsoft.com/office/powerpoint/2010/main" val="26529747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the Compliance Monitor?</a:t>
            </a:r>
            <a:endParaRPr lang="en-US" dirty="0"/>
          </a:p>
        </p:txBody>
      </p:sp>
      <p:sp>
        <p:nvSpPr>
          <p:cNvPr id="5" name="Content Placeholder 4"/>
          <p:cNvSpPr>
            <a:spLocks noGrp="1"/>
          </p:cNvSpPr>
          <p:nvPr>
            <p:ph idx="1"/>
          </p:nvPr>
        </p:nvSpPr>
        <p:spPr/>
        <p:txBody>
          <a:bodyPr/>
          <a:lstStyle/>
          <a:p>
            <a:pPr marL="0" indent="0" algn="ctr">
              <a:buNone/>
            </a:pPr>
            <a:r>
              <a:rPr lang="en-US" dirty="0" smtClean="0"/>
              <a:t>Database of articles, including current compliance status, that are associated with an institution’s (i.e., IPF’s) grants and fall under the NIH Public Access Policy.</a:t>
            </a:r>
          </a:p>
          <a:p>
            <a:pPr marL="0" indent="0" algn="ctr">
              <a:buNone/>
            </a:pPr>
            <a:endParaRPr lang="en-US" dirty="0"/>
          </a:p>
          <a:p>
            <a:pPr marL="0" indent="0" algn="ctr">
              <a:buNone/>
            </a:pPr>
            <a:r>
              <a:rPr lang="en-US" dirty="0" smtClean="0"/>
              <a:t>GOAL: Give you data to help monitor compliance on an </a:t>
            </a:r>
            <a:r>
              <a:rPr lang="en-US" u="sng" dirty="0" smtClean="0"/>
              <a:t>institutional level</a:t>
            </a:r>
            <a:r>
              <a:rPr lang="en-US" dirty="0" smtClean="0"/>
              <a:t>. </a:t>
            </a:r>
            <a:endParaRPr lang="en-US" dirty="0"/>
          </a:p>
        </p:txBody>
      </p:sp>
    </p:spTree>
    <p:extLst>
      <p:ext uri="{BB962C8B-B14F-4D97-AF65-F5344CB8AC3E}">
        <p14:creationId xmlns:p14="http://schemas.microsoft.com/office/powerpoint/2010/main" val="3870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15571" y="228600"/>
            <a:ext cx="7620000" cy="563563"/>
          </a:xfrm>
        </p:spPr>
        <p:txBody>
          <a:bodyPr/>
          <a:lstStyle/>
          <a:p>
            <a:pPr fontAlgn="auto">
              <a:spcBef>
                <a:spcPts val="0"/>
              </a:spcBef>
              <a:spcAft>
                <a:spcPts val="0"/>
              </a:spcAft>
              <a:defRPr/>
            </a:pPr>
            <a:r>
              <a:rPr lang="en-US" dirty="0"/>
              <a:t>PubMed vs PubMed Central (PMC)</a:t>
            </a:r>
          </a:p>
        </p:txBody>
      </p:sp>
      <p:sp>
        <p:nvSpPr>
          <p:cNvPr id="2" name="Slide Number Placeholder 1"/>
          <p:cNvSpPr>
            <a:spLocks noGrp="1"/>
          </p:cNvSpPr>
          <p:nvPr>
            <p:ph type="sldNum" sz="quarter" idx="10"/>
          </p:nvPr>
        </p:nvSpPr>
        <p:spPr/>
        <p:txBody>
          <a:bodyPr/>
          <a:lstStyle/>
          <a:p>
            <a:pPr>
              <a:defRPr/>
            </a:pPr>
            <a:fld id="{77453F6D-48C3-468A-98D8-A8A8BFD93361}" type="slidenum">
              <a:rPr lang="en-US" smtClean="0"/>
              <a:pPr>
                <a:defRPr/>
              </a:pPr>
              <a:t>7</a:t>
            </a:fld>
            <a:endParaRPr lang="en-US" dirty="0"/>
          </a:p>
        </p:txBody>
      </p:sp>
      <p:grpSp>
        <p:nvGrpSpPr>
          <p:cNvPr id="8" name="Group 7" descr="PubMed.gov&#10;Biomedical journal citations + abstracts&#10;Some links to full text articles at PMC and publisher websites.&#10;Unique identifier: PMID followed by a series of numbers.&#10;&#10;PMC&#10;Digital archive of full-text, peer-reviewed journal papers.&#10;Unique identifier: PMCID followed by a series of numbers.&#10;" title="Free Resources developed by the U.S. National Library of Medicine"/>
          <p:cNvGrpSpPr/>
          <p:nvPr/>
        </p:nvGrpSpPr>
        <p:grpSpPr>
          <a:xfrm>
            <a:off x="685800" y="990600"/>
            <a:ext cx="7848600" cy="5057194"/>
            <a:chOff x="685800" y="990600"/>
            <a:chExt cx="7848600" cy="5057194"/>
          </a:xfrm>
        </p:grpSpPr>
        <p:sp>
          <p:nvSpPr>
            <p:cNvPr id="3" name="Rectangle 2"/>
            <p:cNvSpPr/>
            <p:nvPr/>
          </p:nvSpPr>
          <p:spPr>
            <a:xfrm>
              <a:off x="685800" y="990600"/>
              <a:ext cx="7848600" cy="400110"/>
            </a:xfrm>
            <a:prstGeom prst="rect">
              <a:avLst/>
            </a:prstGeom>
          </p:spPr>
          <p:txBody>
            <a:bodyPr>
              <a:spAutoFit/>
            </a:bodyPr>
            <a:lstStyle/>
            <a:p>
              <a:pPr marL="47625" lvl="1" fontAlgn="auto">
                <a:spcBef>
                  <a:spcPts val="0"/>
                </a:spcBef>
                <a:spcAft>
                  <a:spcPts val="0"/>
                </a:spcAft>
                <a:buFontTx/>
                <a:buNone/>
                <a:defRPr/>
              </a:pPr>
              <a:r>
                <a:rPr lang="en-US" sz="2000" kern="0" dirty="0">
                  <a:latin typeface="Arial" charset="0"/>
                </a:rPr>
                <a:t>Free resources developed by the U. S. National Library of Medicine </a:t>
              </a:r>
            </a:p>
          </p:txBody>
        </p:sp>
        <p:pic>
          <p:nvPicPr>
            <p:cNvPr id="4" name="Picture 3" title="PubMed.gov"/>
            <p:cNvPicPr>
              <a:picLocks noChangeAspect="1"/>
            </p:cNvPicPr>
            <p:nvPr/>
          </p:nvPicPr>
          <p:blipFill>
            <a:blip r:embed="rId3"/>
            <a:stretch>
              <a:fillRect/>
            </a:stretch>
          </p:blipFill>
          <p:spPr>
            <a:xfrm>
              <a:off x="932487" y="2321790"/>
              <a:ext cx="2755900" cy="736600"/>
            </a:xfrm>
            <a:prstGeom prst="rect">
              <a:avLst/>
            </a:prstGeom>
          </p:spPr>
        </p:pic>
        <p:sp>
          <p:nvSpPr>
            <p:cNvPr id="6" name="TextBox 5"/>
            <p:cNvSpPr txBox="1"/>
            <p:nvPr/>
          </p:nvSpPr>
          <p:spPr>
            <a:xfrm>
              <a:off x="3871575" y="1862667"/>
              <a:ext cx="4456546" cy="1918987"/>
            </a:xfrm>
            <a:prstGeom prst="rect">
              <a:avLst/>
            </a:prstGeom>
            <a:noFill/>
          </p:spPr>
          <p:txBody>
            <a:bodyPr wrap="square" rtlCol="0">
              <a:spAutoFit/>
            </a:bodyPr>
            <a:lstStyle/>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Biomedical journal citations + abstracts</a:t>
              </a:r>
            </a:p>
            <a:p>
              <a:pPr marL="280988" indent="-280988" fontAlgn="auto">
                <a:lnSpc>
                  <a:spcPct val="110000"/>
                </a:lnSpc>
                <a:spcBef>
                  <a:spcPts val="0"/>
                </a:spcBef>
                <a:spcAft>
                  <a:spcPts val="1200"/>
                </a:spcAft>
                <a:buFont typeface="Arial" pitchFamily="34" charset="0"/>
                <a:buChar char="•"/>
                <a:defRPr/>
              </a:pPr>
              <a:r>
                <a:rPr lang="en-US" sz="1800" kern="0" dirty="0" smtClean="0">
                  <a:latin typeface="Arial" charset="0"/>
                </a:rPr>
                <a:t>Some links to </a:t>
              </a:r>
              <a:r>
                <a:rPr lang="en-US" sz="1800" kern="0" dirty="0">
                  <a:latin typeface="Arial" charset="0"/>
                </a:rPr>
                <a:t>full text articles </a:t>
              </a:r>
              <a:r>
                <a:rPr lang="en-US" sz="1800" kern="0" dirty="0" smtClean="0">
                  <a:latin typeface="Arial" charset="0"/>
                </a:rPr>
                <a:t>at PMC </a:t>
              </a:r>
              <a:r>
                <a:rPr lang="en-US" sz="1800" kern="0" dirty="0">
                  <a:latin typeface="Arial" charset="0"/>
                </a:rPr>
                <a:t>and publisher websites.</a:t>
              </a:r>
            </a:p>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Unique identifier: </a:t>
              </a:r>
              <a:r>
                <a:rPr lang="en-US" sz="1800" b="1" kern="0" dirty="0">
                  <a:latin typeface="Arial" charset="0"/>
                </a:rPr>
                <a:t>PMID</a:t>
              </a:r>
              <a:r>
                <a:rPr lang="en-US" sz="1800" kern="0" dirty="0">
                  <a:latin typeface="Arial" charset="0"/>
                </a:rPr>
                <a:t> followed by a series of numbers.</a:t>
              </a:r>
            </a:p>
          </p:txBody>
        </p:sp>
        <p:sp>
          <p:nvSpPr>
            <p:cNvPr id="7" name="TextBox 6" descr="Digital archive of full-text, peer-reviewed journal papers.&#10;Unique identifier: PMCID followed by a series of numbers.&#10;&#10;"/>
            <p:cNvSpPr txBox="1"/>
            <p:nvPr/>
          </p:nvSpPr>
          <p:spPr>
            <a:xfrm>
              <a:off x="3871576" y="4587394"/>
              <a:ext cx="4364182" cy="1460400"/>
            </a:xfrm>
            <a:prstGeom prst="rect">
              <a:avLst/>
            </a:prstGeom>
            <a:noFill/>
          </p:spPr>
          <p:txBody>
            <a:bodyPr wrap="square" rtlCol="0">
              <a:spAutoFit/>
            </a:bodyPr>
            <a:lstStyle/>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Digital archive of full-text, peer-reviewed journal papers.</a:t>
              </a:r>
            </a:p>
            <a:p>
              <a:pPr marL="280988" indent="-280988" fontAlgn="auto">
                <a:lnSpc>
                  <a:spcPct val="110000"/>
                </a:lnSpc>
                <a:spcBef>
                  <a:spcPts val="0"/>
                </a:spcBef>
                <a:spcAft>
                  <a:spcPts val="1200"/>
                </a:spcAft>
                <a:buFont typeface="Arial" pitchFamily="34" charset="0"/>
                <a:buChar char="•"/>
                <a:defRPr/>
              </a:pPr>
              <a:r>
                <a:rPr lang="en-US" sz="1800" kern="0" dirty="0">
                  <a:latin typeface="Arial" charset="0"/>
                </a:rPr>
                <a:t>Unique identifier: </a:t>
              </a:r>
              <a:r>
                <a:rPr lang="en-US" sz="1800" b="1" kern="0" dirty="0">
                  <a:latin typeface="Arial" charset="0"/>
                </a:rPr>
                <a:t>PMCID</a:t>
              </a:r>
              <a:r>
                <a:rPr lang="en-US" sz="1800" kern="0" dirty="0">
                  <a:latin typeface="Arial" charset="0"/>
                </a:rPr>
                <a:t> followed by a series of numbers</a:t>
              </a:r>
              <a:r>
                <a:rPr lang="en-US" sz="1800" kern="0" dirty="0" smtClean="0">
                  <a:latin typeface="Arial" charset="0"/>
                </a:rPr>
                <a:t>.</a:t>
              </a:r>
              <a:endParaRPr lang="en-US" sz="1800" dirty="0"/>
            </a:p>
          </p:txBody>
        </p:sp>
        <p:sp>
          <p:nvSpPr>
            <p:cNvPr id="9" name="TextBox 8"/>
            <p:cNvSpPr txBox="1"/>
            <p:nvPr/>
          </p:nvSpPr>
          <p:spPr>
            <a:xfrm>
              <a:off x="1762606" y="3532909"/>
              <a:ext cx="760581" cy="646331"/>
            </a:xfrm>
            <a:prstGeom prst="rect">
              <a:avLst/>
            </a:prstGeom>
            <a:noFill/>
          </p:spPr>
          <p:txBody>
            <a:bodyPr wrap="none" rtlCol="0">
              <a:spAutoFit/>
            </a:bodyPr>
            <a:lstStyle/>
            <a:p>
              <a:pPr>
                <a:buNone/>
              </a:pPr>
              <a:r>
                <a:rPr lang="en-US" sz="3600" i="1" dirty="0" smtClean="0">
                  <a:solidFill>
                    <a:srgbClr val="FF0000"/>
                  </a:solidFill>
                </a:rPr>
                <a:t>vs</a:t>
              </a:r>
              <a:endParaRPr lang="en-US" sz="3600" i="1" dirty="0">
                <a:solidFill>
                  <a:srgbClr val="FF0000"/>
                </a:solidFill>
              </a:endParaRPr>
            </a:p>
          </p:txBody>
        </p:sp>
        <p:pic>
          <p:nvPicPr>
            <p:cNvPr id="10" name="Picture 9" title="PMC logo"/>
            <p:cNvPicPr>
              <a:picLocks noChangeAspect="1"/>
            </p:cNvPicPr>
            <p:nvPr/>
          </p:nvPicPr>
          <p:blipFill>
            <a:blip r:embed="rId4"/>
            <a:stretch>
              <a:fillRect/>
            </a:stretch>
          </p:blipFill>
          <p:spPr>
            <a:xfrm>
              <a:off x="1488595" y="4813400"/>
              <a:ext cx="1490133" cy="838485"/>
            </a:xfrm>
            <a:prstGeom prst="rect">
              <a:avLst/>
            </a:prstGeom>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Monitor Data</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046153968"/>
              </p:ext>
            </p:extLst>
          </p:nvPr>
        </p:nvGraphicFramePr>
        <p:xfrm>
          <a:off x="593969" y="908539"/>
          <a:ext cx="5658338" cy="4817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descr="All records are PMID based, ie, Paper has to be in PubMed &#10;Updated twice a week (Wednesdays and Saturdays)&#10;Grant-paper associations come from multiple databases [see graphic]&#10;"/>
          <p:cNvSpPr txBox="1"/>
          <p:nvPr/>
        </p:nvSpPr>
        <p:spPr>
          <a:xfrm>
            <a:off x="5091832" y="4301112"/>
            <a:ext cx="3354000" cy="19143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r>
              <a:rPr lang="en-US" sz="1600" dirty="0" smtClean="0"/>
              <a:t>All </a:t>
            </a:r>
            <a:r>
              <a:rPr lang="en-US" sz="1600" dirty="0"/>
              <a:t>records are PMID </a:t>
            </a:r>
            <a:r>
              <a:rPr lang="en-US" sz="1600" dirty="0" smtClean="0"/>
              <a:t>based, </a:t>
            </a:r>
            <a:r>
              <a:rPr lang="en-US" sz="1600" dirty="0" err="1" smtClean="0"/>
              <a:t>ie</a:t>
            </a:r>
            <a:r>
              <a:rPr lang="en-US" sz="1600" dirty="0" smtClean="0"/>
              <a:t>, Paper has to be in PubMed </a:t>
            </a:r>
            <a:endParaRPr lang="en-US" sz="1600" dirty="0"/>
          </a:p>
          <a:p>
            <a:pPr marL="285750" indent="-285750"/>
            <a:r>
              <a:rPr lang="en-US" sz="1600" dirty="0"/>
              <a:t>Updated twice a </a:t>
            </a:r>
            <a:r>
              <a:rPr lang="en-US" sz="1600" dirty="0" smtClean="0"/>
              <a:t>week (Wednesdays and Saturdays)</a:t>
            </a:r>
            <a:endParaRPr lang="en-US" sz="1600" dirty="0"/>
          </a:p>
          <a:p>
            <a:pPr marL="285750" indent="-285750"/>
            <a:r>
              <a:rPr lang="en-US" sz="1600" dirty="0"/>
              <a:t>Grant-paper associations come from multiple </a:t>
            </a:r>
            <a:r>
              <a:rPr lang="en-US" sz="1600" dirty="0" smtClean="0"/>
              <a:t>databases [see graphic]</a:t>
            </a:r>
            <a:endParaRPr lang="en-US" sz="1600" dirty="0"/>
          </a:p>
        </p:txBody>
      </p:sp>
    </p:spTree>
    <p:extLst>
      <p:ext uri="{BB962C8B-B14F-4D97-AF65-F5344CB8AC3E}">
        <p14:creationId xmlns:p14="http://schemas.microsoft.com/office/powerpoint/2010/main" val="24887279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Compliance Monitor</a:t>
            </a:r>
            <a:endParaRPr lang="en-US" dirty="0"/>
          </a:p>
        </p:txBody>
      </p:sp>
      <p:sp>
        <p:nvSpPr>
          <p:cNvPr id="3" name="Content Placeholder 2"/>
          <p:cNvSpPr>
            <a:spLocks noGrp="1"/>
          </p:cNvSpPr>
          <p:nvPr>
            <p:ph idx="1"/>
          </p:nvPr>
        </p:nvSpPr>
        <p:spPr>
          <a:xfrm>
            <a:off x="437745" y="1009285"/>
            <a:ext cx="8229600" cy="4496570"/>
          </a:xfrm>
        </p:spPr>
        <p:txBody>
          <a:bodyPr/>
          <a:lstStyle/>
          <a:p>
            <a:pPr>
              <a:lnSpc>
                <a:spcPct val="130000"/>
              </a:lnSpc>
            </a:pPr>
            <a:r>
              <a:rPr lang="en-US" dirty="0" smtClean="0"/>
              <a:t>Quick summary of institution’s compliance rate </a:t>
            </a:r>
          </a:p>
          <a:p>
            <a:pPr>
              <a:lnSpc>
                <a:spcPct val="130000"/>
              </a:lnSpc>
            </a:pPr>
            <a:r>
              <a:rPr lang="en-US" dirty="0" smtClean="0"/>
              <a:t>Download reports on non-compliant publications for the entire institution or a single grant</a:t>
            </a:r>
          </a:p>
          <a:p>
            <a:pPr>
              <a:lnSpc>
                <a:spcPct val="130000"/>
              </a:lnSpc>
            </a:pPr>
            <a:r>
              <a:rPr lang="en-US" dirty="0" smtClean="0"/>
              <a:t>Locate associated IDs for a citation</a:t>
            </a:r>
          </a:p>
          <a:p>
            <a:pPr>
              <a:lnSpc>
                <a:spcPct val="130000"/>
              </a:lnSpc>
            </a:pPr>
            <a:r>
              <a:rPr lang="en-US" dirty="0" smtClean="0"/>
              <a:t>Track progress of papers in NIHMS</a:t>
            </a:r>
          </a:p>
          <a:p>
            <a:pPr>
              <a:lnSpc>
                <a:spcPct val="130000"/>
              </a:lnSpc>
            </a:pPr>
            <a:r>
              <a:rPr lang="en-US" dirty="0" smtClean="0"/>
              <a:t>View status changes made in My NCBI, e.g., if a citation is marked as not applicable </a:t>
            </a:r>
          </a:p>
          <a:p>
            <a:pPr>
              <a:lnSpc>
                <a:spcPct val="130000"/>
              </a:lnSpc>
            </a:pPr>
            <a:r>
              <a:rPr lang="en-US" dirty="0" smtClean="0"/>
              <a:t>For </a:t>
            </a:r>
            <a:r>
              <a:rPr lang="en-US" dirty="0"/>
              <a:t>more information, see </a:t>
            </a:r>
            <a:r>
              <a:rPr lang="en-US" dirty="0">
                <a:hlinkClick r:id="rId3"/>
              </a:rPr>
              <a:t>https://</a:t>
            </a:r>
            <a:r>
              <a:rPr lang="en-US" dirty="0" smtClean="0">
                <a:hlinkClick r:id="rId3"/>
              </a:rPr>
              <a:t>publicaccess.nih.gov/sponsored-programs.htm</a:t>
            </a:r>
            <a:r>
              <a:rPr lang="en-US" dirty="0" smtClean="0"/>
              <a:t> </a:t>
            </a:r>
            <a:endParaRPr lang="en-US" dirty="0"/>
          </a:p>
        </p:txBody>
      </p:sp>
    </p:spTree>
    <p:extLst>
      <p:ext uri="{BB962C8B-B14F-4D97-AF65-F5344CB8AC3E}">
        <p14:creationId xmlns:p14="http://schemas.microsoft.com/office/powerpoint/2010/main" val="11021371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817562"/>
          </a:xfrm>
        </p:spPr>
        <p:txBody>
          <a:bodyPr/>
          <a:lstStyle/>
          <a:p>
            <a:r>
              <a:rPr lang="en-US" dirty="0"/>
              <a:t>Compliance Monitor Access</a:t>
            </a:r>
          </a:p>
        </p:txBody>
      </p:sp>
      <p:sp>
        <p:nvSpPr>
          <p:cNvPr id="6" name="Content Placeholder 5" descr="PACR Role: Assigned by administrator authorized to assign roles in eRA Commons&#10;&#10;Tip #1: Once you are assigned a PACR role, wait 24 hours to log in.&#10;Tip #2: If your institution has multiple IPFs, you will need a PACR role for each. &#10;Tip #3: eRA Commons manages login information, so that is who can troubleshoot login problems (see next slide)&#10;&#10;" title="Compliance Monitor Access"/>
          <p:cNvSpPr>
            <a:spLocks noGrp="1"/>
          </p:cNvSpPr>
          <p:nvPr>
            <p:ph sz="half" idx="2"/>
          </p:nvPr>
        </p:nvSpPr>
        <p:spPr>
          <a:xfrm>
            <a:off x="931333" y="2898119"/>
            <a:ext cx="3220590" cy="3070881"/>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sz="2000" i="1" dirty="0" smtClean="0"/>
              <a:t>PACR Role: </a:t>
            </a:r>
            <a:r>
              <a:rPr lang="en-US" sz="2000" dirty="0" smtClean="0"/>
              <a:t>Assigned by administrator authorized to assign roles in </a:t>
            </a:r>
            <a:r>
              <a:rPr lang="en-US" sz="2000" dirty="0" err="1" smtClean="0"/>
              <a:t>eRA</a:t>
            </a:r>
            <a:r>
              <a:rPr lang="en-US" sz="2000" dirty="0" smtClean="0"/>
              <a:t> Commons</a:t>
            </a:r>
          </a:p>
          <a:p>
            <a:pPr marL="0" indent="0">
              <a:buNone/>
            </a:pPr>
            <a:endParaRPr lang="en-US" sz="1900" dirty="0" smtClean="0"/>
          </a:p>
          <a:p>
            <a:r>
              <a:rPr lang="en-US" sz="1900" b="1" dirty="0" smtClean="0"/>
              <a:t>Tip #1: </a:t>
            </a:r>
            <a:r>
              <a:rPr lang="en-US" sz="1900" dirty="0" smtClean="0"/>
              <a:t>Once you are assigned a PACR role, wait 24 hours to log in.</a:t>
            </a:r>
          </a:p>
          <a:p>
            <a:r>
              <a:rPr lang="en-US" sz="1900" b="1" dirty="0" smtClean="0"/>
              <a:t>Tip #2</a:t>
            </a:r>
            <a:r>
              <a:rPr lang="en-US" sz="1900" dirty="0" smtClean="0"/>
              <a:t>: If your institution has multiple IPFs, you will need a PACR role for each. </a:t>
            </a:r>
          </a:p>
          <a:p>
            <a:r>
              <a:rPr lang="en-US" sz="1900" b="1" dirty="0" smtClean="0"/>
              <a:t>Tip #3: </a:t>
            </a:r>
            <a:r>
              <a:rPr lang="en-US" sz="1900" dirty="0" err="1" smtClean="0"/>
              <a:t>eRA</a:t>
            </a:r>
            <a:r>
              <a:rPr lang="en-US" sz="1900" dirty="0" smtClean="0"/>
              <a:t> Commons manages login information, so that is who can troubleshoot login problems (see next slide)</a:t>
            </a:r>
          </a:p>
          <a:p>
            <a:pPr marL="0" indent="0">
              <a:buNone/>
            </a:pPr>
            <a:endParaRPr lang="en-US" dirty="0" smtClean="0"/>
          </a:p>
        </p:txBody>
      </p:sp>
      <p:pic>
        <p:nvPicPr>
          <p:cNvPr id="13" name="Picture 12" descr="PACM log in.tiff" title="ComplianceMonitor access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30" y="1104359"/>
            <a:ext cx="7451116" cy="1639913"/>
          </a:xfrm>
          <a:prstGeom prst="rect">
            <a:avLst/>
          </a:prstGeom>
          <a:ln>
            <a:solidFill>
              <a:srgbClr val="BBE0E3"/>
            </a:solidFill>
          </a:ln>
        </p:spPr>
      </p:pic>
      <p:sp>
        <p:nvSpPr>
          <p:cNvPr id="14" name="Rounded Rectangle 13"/>
          <p:cNvSpPr/>
          <p:nvPr/>
        </p:nvSpPr>
        <p:spPr>
          <a:xfrm>
            <a:off x="4177447" y="1692617"/>
            <a:ext cx="792756" cy="18606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title="Compliance Monitor Access screenshot"/>
          <p:cNvPicPr>
            <a:picLocks noChangeAspect="1"/>
          </p:cNvPicPr>
          <p:nvPr/>
        </p:nvPicPr>
        <p:blipFill>
          <a:blip r:embed="rId4"/>
          <a:stretch>
            <a:fillRect/>
          </a:stretch>
        </p:blipFill>
        <p:spPr>
          <a:xfrm>
            <a:off x="4501097" y="2178538"/>
            <a:ext cx="4076288" cy="4183676"/>
          </a:xfrm>
          <a:prstGeom prst="rect">
            <a:avLst/>
          </a:prstGeom>
        </p:spPr>
      </p:pic>
      <p:sp>
        <p:nvSpPr>
          <p:cNvPr id="16" name="Bent Arrow 15"/>
          <p:cNvSpPr/>
          <p:nvPr/>
        </p:nvSpPr>
        <p:spPr>
          <a:xfrm rot="5400000">
            <a:off x="4779310" y="2004851"/>
            <a:ext cx="1112830" cy="504550"/>
          </a:xfrm>
          <a:prstGeom prst="bentArrow">
            <a:avLst>
              <a:gd name="adj1" fmla="val 12196"/>
              <a:gd name="adj2" fmla="val 14757"/>
              <a:gd name="adj3" fmla="val 25000"/>
              <a:gd name="adj4" fmla="val 35214"/>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8563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t>
            </a:r>
            <a:r>
              <a:rPr lang="en-US" dirty="0" smtClean="0"/>
              <a:t>Monitor: Snapshot of Compliance</a:t>
            </a:r>
            <a:endParaRPr lang="en-US" dirty="0"/>
          </a:p>
        </p:txBody>
      </p:sp>
      <p:pic>
        <p:nvPicPr>
          <p:cNvPr id="8" name="Content Placeholder 7" title="Compliance Monitor snapshot"/>
          <p:cNvPicPr>
            <a:picLocks noGrp="1"/>
          </p:cNvPicPr>
          <p:nvPr>
            <p:ph idx="1"/>
          </p:nvPr>
        </p:nvPicPr>
        <p:blipFill>
          <a:blip r:embed="rId2">
            <a:extLst>
              <a:ext uri="{28A0092B-C50C-407E-A947-70E740481C1C}">
                <a14:useLocalDpi xmlns:a14="http://schemas.microsoft.com/office/drawing/2010/main" val="0"/>
              </a:ext>
            </a:extLst>
          </a:blip>
          <a:srcRect t="-38150" b="-38150"/>
          <a:stretch>
            <a:fillRect/>
          </a:stretch>
        </p:blipFill>
        <p:spPr>
          <a:xfrm>
            <a:off x="496277" y="996462"/>
            <a:ext cx="8229600" cy="4800600"/>
          </a:xfrm>
          <a:prstGeom prst="rect">
            <a:avLst/>
          </a:prstGeom>
          <a:ln>
            <a:solidFill>
              <a:schemeClr val="tx1"/>
            </a:solidFill>
          </a:ln>
        </p:spPr>
      </p:pic>
      <p:sp>
        <p:nvSpPr>
          <p:cNvPr id="9" name="TextBox 8" descr="Set the date range.&#10;See when data was last updated. (New!)&#10;Overview of current compliance status.&#10;Current compliance rate (for selected date range)&#10;Search for a specific paper by PMID or use the dropdown menu and view article list for a given grant number. (New!)&#10;" title="Compliance Monitor"/>
          <p:cNvSpPr txBox="1"/>
          <p:nvPr/>
        </p:nvSpPr>
        <p:spPr>
          <a:xfrm>
            <a:off x="3917462" y="4532923"/>
            <a:ext cx="4454769" cy="177279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mj-lt"/>
              <a:buAutoNum type="arabicPeriod"/>
            </a:pPr>
            <a:r>
              <a:rPr lang="en-US" sz="1400" dirty="0" smtClean="0"/>
              <a:t>Set the date range.</a:t>
            </a:r>
          </a:p>
          <a:p>
            <a:pPr marL="342900" indent="-342900">
              <a:buFont typeface="+mj-lt"/>
              <a:buAutoNum type="arabicPeriod"/>
            </a:pPr>
            <a:r>
              <a:rPr lang="en-US" sz="1400" dirty="0" smtClean="0"/>
              <a:t>See when data was last updated. (New!)</a:t>
            </a:r>
          </a:p>
          <a:p>
            <a:pPr marL="342900" indent="-342900">
              <a:buFont typeface="+mj-lt"/>
              <a:buAutoNum type="arabicPeriod"/>
            </a:pPr>
            <a:r>
              <a:rPr lang="en-US" sz="1400" dirty="0" smtClean="0"/>
              <a:t>Overview of current compliance status.</a:t>
            </a:r>
          </a:p>
          <a:p>
            <a:pPr marL="342900" indent="-342900">
              <a:buFont typeface="+mj-lt"/>
              <a:buAutoNum type="arabicPeriod"/>
            </a:pPr>
            <a:r>
              <a:rPr lang="en-US" sz="1400" dirty="0" smtClean="0"/>
              <a:t>Current compliance rate (for selected date range)</a:t>
            </a:r>
          </a:p>
          <a:p>
            <a:pPr marL="342900" indent="-342900">
              <a:buFont typeface="+mj-lt"/>
              <a:buAutoNum type="arabicPeriod"/>
            </a:pPr>
            <a:r>
              <a:rPr lang="en-US" sz="1400" dirty="0" smtClean="0"/>
              <a:t>Search for a specific paper by PMID or use the dropdown menu and view article list for a given grant number. (New!)</a:t>
            </a:r>
          </a:p>
        </p:txBody>
      </p:sp>
    </p:spTree>
    <p:extLst>
      <p:ext uri="{BB962C8B-B14F-4D97-AF65-F5344CB8AC3E}">
        <p14:creationId xmlns:p14="http://schemas.microsoft.com/office/powerpoint/2010/main" val="1805478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t>
            </a:r>
            <a:r>
              <a:rPr lang="en-US" dirty="0" smtClean="0"/>
              <a:t>Monitor: Grant Filter and Article Lists</a:t>
            </a:r>
            <a:endParaRPr lang="en-US" dirty="0"/>
          </a:p>
        </p:txBody>
      </p:sp>
      <p:pic>
        <p:nvPicPr>
          <p:cNvPr id="11" name="Picture 10" descr="screenshot&#10;" title="Compliance Monitor: Grant Filter and Article Lists"/>
          <p:cNvPicPr>
            <a:picLocks noChangeAspect="1"/>
          </p:cNvPicPr>
          <p:nvPr/>
        </p:nvPicPr>
        <p:blipFill>
          <a:blip r:embed="rId3"/>
          <a:stretch>
            <a:fillRect/>
          </a:stretch>
        </p:blipFill>
        <p:spPr>
          <a:xfrm>
            <a:off x="658446" y="1241670"/>
            <a:ext cx="4463934" cy="907561"/>
          </a:xfrm>
          <a:prstGeom prst="rect">
            <a:avLst/>
          </a:prstGeom>
        </p:spPr>
      </p:pic>
      <p:pic>
        <p:nvPicPr>
          <p:cNvPr id="12" name="Picture 11" descr="Screenshot&#10;" title="Compliance Monitor: Grant Filter and Article Lists"/>
          <p:cNvPicPr>
            <a:picLocks noChangeAspect="1"/>
          </p:cNvPicPr>
          <p:nvPr/>
        </p:nvPicPr>
        <p:blipFill>
          <a:blip r:embed="rId4"/>
          <a:stretch>
            <a:fillRect/>
          </a:stretch>
        </p:blipFill>
        <p:spPr>
          <a:xfrm>
            <a:off x="670958" y="2281116"/>
            <a:ext cx="8043195" cy="3678116"/>
          </a:xfrm>
          <a:prstGeom prst="rect">
            <a:avLst/>
          </a:prstGeom>
          <a:ln>
            <a:solidFill>
              <a:srgbClr val="BBE0E3"/>
            </a:solidFill>
          </a:ln>
        </p:spPr>
      </p:pic>
      <p:sp>
        <p:nvSpPr>
          <p:cNvPr id="15" name="Curved Left Arrow 14"/>
          <p:cNvSpPr/>
          <p:nvPr/>
        </p:nvSpPr>
        <p:spPr bwMode="auto">
          <a:xfrm>
            <a:off x="5167923" y="1778000"/>
            <a:ext cx="1006231" cy="820615"/>
          </a:xfrm>
          <a:prstGeom prst="curvedLeftArrow">
            <a:avLst>
              <a:gd name="adj1" fmla="val 25000"/>
              <a:gd name="adj2" fmla="val 50000"/>
              <a:gd name="adj3" fmla="val 2111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endParaRPr>
          </a:p>
        </p:txBody>
      </p:sp>
      <p:sp>
        <p:nvSpPr>
          <p:cNvPr id="17" name="TextBox 16" descr="Grant Filter/Search&#10;Use the same grant format as displayed in the “Grant Number” column.&#10;Default results display is the Non-compliant article list.&#10;"/>
          <p:cNvSpPr txBox="1"/>
          <p:nvPr/>
        </p:nvSpPr>
        <p:spPr>
          <a:xfrm>
            <a:off x="6037383" y="937846"/>
            <a:ext cx="2921002" cy="1304973"/>
          </a:xfrm>
          <a:prstGeom prst="rect">
            <a:avLst/>
          </a:prstGeom>
          <a:noFill/>
        </p:spPr>
        <p:txBody>
          <a:bodyPr wrap="square" rtlCol="0">
            <a:spAutoFit/>
          </a:bodyPr>
          <a:lstStyle/>
          <a:p>
            <a:pPr>
              <a:buNone/>
            </a:pPr>
            <a:r>
              <a:rPr lang="en-US" sz="1400" b="1" dirty="0" smtClean="0"/>
              <a:t>Grant Filter/Search</a:t>
            </a:r>
          </a:p>
          <a:p>
            <a:pPr marL="285750" indent="-285750"/>
            <a:r>
              <a:rPr lang="en-US" sz="1200" dirty="0" smtClean="0"/>
              <a:t>Use the same grant format as displayed in the “Grant Number” column.</a:t>
            </a:r>
          </a:p>
          <a:p>
            <a:pPr marL="285750" indent="-285750"/>
            <a:r>
              <a:rPr lang="en-US" sz="1200" dirty="0" smtClean="0"/>
              <a:t>Default results display is the Non-compliant article list.</a:t>
            </a:r>
            <a:endParaRPr lang="en-US" sz="1200" dirty="0"/>
          </a:p>
        </p:txBody>
      </p:sp>
      <p:sp>
        <p:nvSpPr>
          <p:cNvPr id="18" name="TextBox 17" descr="Article Lists include&#10;Associated IDs&#10;Associated grant(s) and PI&#10;Publication date (if available)&#10;Key NIHMS dates&#10;Article Lists can be downloaded (next slide)&#10;" title="Grant filter and Article lists"/>
          <p:cNvSpPr txBox="1"/>
          <p:nvPr/>
        </p:nvSpPr>
        <p:spPr>
          <a:xfrm>
            <a:off x="4845537" y="4953000"/>
            <a:ext cx="3849077"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US" sz="1400" b="1" dirty="0" smtClean="0"/>
              <a:t>Article Lists include</a:t>
            </a:r>
          </a:p>
          <a:p>
            <a:pPr marL="285750" indent="-285750"/>
            <a:r>
              <a:rPr lang="en-US" sz="1200" dirty="0" smtClean="0"/>
              <a:t>Associated IDs</a:t>
            </a:r>
          </a:p>
          <a:p>
            <a:pPr marL="285750" indent="-285750"/>
            <a:r>
              <a:rPr lang="en-US" sz="1200" dirty="0" smtClean="0"/>
              <a:t>Associated grant(s) and PI</a:t>
            </a:r>
          </a:p>
          <a:p>
            <a:pPr marL="285750" indent="-285750"/>
            <a:r>
              <a:rPr lang="en-US" sz="1200" dirty="0" smtClean="0"/>
              <a:t>Publication date</a:t>
            </a:r>
            <a:r>
              <a:rPr lang="en-US" sz="1200" dirty="0"/>
              <a:t> </a:t>
            </a:r>
            <a:r>
              <a:rPr lang="en-US" sz="1200" dirty="0" smtClean="0"/>
              <a:t>(if available)</a:t>
            </a:r>
          </a:p>
          <a:p>
            <a:pPr marL="285750" indent="-285750"/>
            <a:r>
              <a:rPr lang="en-US" sz="1200" dirty="0" smtClean="0"/>
              <a:t>Key NIHMS dates</a:t>
            </a:r>
          </a:p>
          <a:p>
            <a:pPr marL="285750" indent="-285750"/>
            <a:r>
              <a:rPr lang="en-US" sz="1200" dirty="0" smtClean="0"/>
              <a:t>Article Lists can be downloaded (next slide)</a:t>
            </a:r>
          </a:p>
        </p:txBody>
      </p:sp>
    </p:spTree>
    <p:extLst>
      <p:ext uri="{BB962C8B-B14F-4D97-AF65-F5344CB8AC3E}">
        <p14:creationId xmlns:p14="http://schemas.microsoft.com/office/powerpoint/2010/main" val="41651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t>
            </a:r>
            <a:r>
              <a:rPr lang="en-US" dirty="0" smtClean="0"/>
              <a:t>Monitor: Downloadable CSV Reports</a:t>
            </a:r>
            <a:endParaRPr lang="en-US" dirty="0"/>
          </a:p>
        </p:txBody>
      </p:sp>
      <p:sp>
        <p:nvSpPr>
          <p:cNvPr id="3" name="Content Placeholder 2" descr="Also check out “Understanding a Public Access Compliance Monitor (PACM) Report” by Bernard Becker Medical Library at Washington University:&#10;https://becker.wustl.edu/sites/default/files/PACM_Legend.pdf&#10;" title="Compliance Monitor"/>
          <p:cNvSpPr>
            <a:spLocks noGrp="1"/>
          </p:cNvSpPr>
          <p:nvPr>
            <p:ph idx="1"/>
          </p:nvPr>
        </p:nvSpPr>
        <p:spPr>
          <a:xfrm>
            <a:off x="466969" y="4347551"/>
            <a:ext cx="8229600" cy="1433000"/>
          </a:xfrm>
        </p:spPr>
        <p:txBody>
          <a:bodyPr>
            <a:normAutofit fontScale="92500"/>
          </a:bodyPr>
          <a:lstStyle/>
          <a:p>
            <a:pPr marL="0" indent="0" algn="ctr">
              <a:buNone/>
            </a:pPr>
            <a:endParaRPr lang="en-US" sz="2400" u="sng" dirty="0" smtClean="0"/>
          </a:p>
          <a:p>
            <a:pPr marL="0" indent="0" algn="ctr">
              <a:buNone/>
            </a:pPr>
            <a:r>
              <a:rPr lang="en-US" sz="1900" dirty="0" smtClean="0"/>
              <a:t>Also check out “Understanding a Public Access Compliance Monitor (PACM) Report” by Bernard Becker Medical Library at Washington University:</a:t>
            </a:r>
          </a:p>
          <a:p>
            <a:pPr marL="0" indent="0" algn="ctr">
              <a:buNone/>
            </a:pPr>
            <a:r>
              <a:rPr lang="en-US" sz="2000" u="sng" dirty="0" smtClean="0">
                <a:hlinkClick r:id="rId3"/>
              </a:rPr>
              <a:t>https</a:t>
            </a:r>
            <a:r>
              <a:rPr lang="en-US" sz="2000" u="sng" dirty="0">
                <a:hlinkClick r:id="rId3"/>
              </a:rPr>
              <a:t>://becker.wustl.edu/sites/default/files/</a:t>
            </a:r>
            <a:r>
              <a:rPr lang="en-US" sz="2000" u="sng" dirty="0" smtClean="0">
                <a:hlinkClick r:id="rId3"/>
              </a:rPr>
              <a:t>PACM_Legend.pdf</a:t>
            </a:r>
            <a:endParaRPr lang="en-US" sz="2000" u="sng" dirty="0" smtClean="0"/>
          </a:p>
          <a:p>
            <a:pPr marL="0" indent="0" algn="ctr">
              <a:buNone/>
            </a:pPr>
            <a:endParaRPr lang="en-US" sz="2000" u="sng" dirty="0"/>
          </a:p>
        </p:txBody>
      </p:sp>
      <p:pic>
        <p:nvPicPr>
          <p:cNvPr id="4" name="Picture 3" descr="PACM repor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6" y="2157205"/>
            <a:ext cx="8476177" cy="869527"/>
          </a:xfrm>
          <a:prstGeom prst="rect">
            <a:avLst/>
          </a:prstGeom>
        </p:spPr>
      </p:pic>
      <p:sp>
        <p:nvSpPr>
          <p:cNvPr id="5" name="Left Brace 4"/>
          <p:cNvSpPr/>
          <p:nvPr/>
        </p:nvSpPr>
        <p:spPr>
          <a:xfrm rot="16200000">
            <a:off x="650567" y="2693770"/>
            <a:ext cx="451470" cy="109220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Left Brace 5"/>
          <p:cNvSpPr/>
          <p:nvPr/>
        </p:nvSpPr>
        <p:spPr>
          <a:xfrm rot="16200000">
            <a:off x="1641165" y="2803836"/>
            <a:ext cx="443006" cy="88053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Left Brace 6"/>
          <p:cNvSpPr/>
          <p:nvPr/>
        </p:nvSpPr>
        <p:spPr>
          <a:xfrm rot="16200000">
            <a:off x="4050656" y="1782877"/>
            <a:ext cx="434539" cy="293091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Left Brace 7"/>
          <p:cNvSpPr/>
          <p:nvPr/>
        </p:nvSpPr>
        <p:spPr>
          <a:xfrm rot="16200000">
            <a:off x="8324613" y="2975376"/>
            <a:ext cx="438875" cy="54158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Left Brace 8"/>
          <p:cNvSpPr/>
          <p:nvPr/>
        </p:nvSpPr>
        <p:spPr>
          <a:xfrm rot="16200000">
            <a:off x="6783884" y="1976233"/>
            <a:ext cx="438875" cy="2539872"/>
          </a:xfrm>
          <a:prstGeom prst="leftBrace">
            <a:avLst/>
          </a:prstGeom>
          <a:ln>
            <a:solidFill>
              <a:schemeClr val="accent5">
                <a:lumMod val="5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0" name="Left Brace 9"/>
          <p:cNvSpPr/>
          <p:nvPr/>
        </p:nvSpPr>
        <p:spPr>
          <a:xfrm rot="16200000">
            <a:off x="2304372" y="3012695"/>
            <a:ext cx="451475" cy="454349"/>
          </a:xfrm>
          <a:prstGeom prst="leftBrace">
            <a:avLst/>
          </a:prstGeom>
          <a:noFill/>
          <a:ln>
            <a:solidFill>
              <a:schemeClr val="accent5">
                <a:lumMod val="5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1" name="TextBox 10"/>
          <p:cNvSpPr txBox="1"/>
          <p:nvPr/>
        </p:nvSpPr>
        <p:spPr>
          <a:xfrm>
            <a:off x="321015" y="3474946"/>
            <a:ext cx="1055193" cy="307777"/>
          </a:xfrm>
          <a:prstGeom prst="rect">
            <a:avLst/>
          </a:prstGeom>
          <a:noFill/>
        </p:spPr>
        <p:txBody>
          <a:bodyPr wrap="square" rtlCol="0">
            <a:spAutoFit/>
          </a:bodyPr>
          <a:lstStyle/>
          <a:p>
            <a:pPr algn="ctr">
              <a:buNone/>
            </a:pPr>
            <a:r>
              <a:rPr lang="en-US" sz="1400" dirty="0" smtClean="0"/>
              <a:t>Identifiers</a:t>
            </a:r>
            <a:endParaRPr lang="en-US" sz="1400" dirty="0"/>
          </a:p>
        </p:txBody>
      </p:sp>
      <p:sp>
        <p:nvSpPr>
          <p:cNvPr id="12" name="TextBox 11"/>
          <p:cNvSpPr txBox="1"/>
          <p:nvPr/>
        </p:nvSpPr>
        <p:spPr>
          <a:xfrm>
            <a:off x="1305852" y="3465607"/>
            <a:ext cx="1055193" cy="307777"/>
          </a:xfrm>
          <a:prstGeom prst="rect">
            <a:avLst/>
          </a:prstGeom>
          <a:noFill/>
        </p:spPr>
        <p:txBody>
          <a:bodyPr wrap="square" rtlCol="0">
            <a:spAutoFit/>
          </a:bodyPr>
          <a:lstStyle/>
          <a:p>
            <a:pPr algn="ctr">
              <a:buNone/>
            </a:pPr>
            <a:r>
              <a:rPr lang="en-US" sz="1400" dirty="0" smtClean="0"/>
              <a:t>Grants</a:t>
            </a:r>
            <a:endParaRPr lang="en-US" sz="1400" dirty="0"/>
          </a:p>
        </p:txBody>
      </p:sp>
      <p:sp>
        <p:nvSpPr>
          <p:cNvPr id="13" name="TextBox 12"/>
          <p:cNvSpPr txBox="1"/>
          <p:nvPr/>
        </p:nvSpPr>
        <p:spPr>
          <a:xfrm>
            <a:off x="1967516" y="3474946"/>
            <a:ext cx="1055193" cy="566309"/>
          </a:xfrm>
          <a:prstGeom prst="rect">
            <a:avLst/>
          </a:prstGeom>
          <a:noFill/>
        </p:spPr>
        <p:txBody>
          <a:bodyPr wrap="square" rtlCol="0">
            <a:spAutoFit/>
          </a:bodyPr>
          <a:lstStyle/>
          <a:p>
            <a:pPr algn="ctr">
              <a:buNone/>
            </a:pPr>
            <a:r>
              <a:rPr lang="en-US" sz="1400" dirty="0" smtClean="0"/>
              <a:t>Article </a:t>
            </a:r>
          </a:p>
          <a:p>
            <a:pPr algn="ctr">
              <a:buNone/>
            </a:pPr>
            <a:r>
              <a:rPr lang="en-US" sz="1400" dirty="0" smtClean="0"/>
              <a:t>Info</a:t>
            </a:r>
            <a:endParaRPr lang="en-US" sz="1400" dirty="0"/>
          </a:p>
        </p:txBody>
      </p:sp>
      <p:sp>
        <p:nvSpPr>
          <p:cNvPr id="14" name="TextBox 13"/>
          <p:cNvSpPr txBox="1"/>
          <p:nvPr/>
        </p:nvSpPr>
        <p:spPr>
          <a:xfrm>
            <a:off x="3492322" y="3474946"/>
            <a:ext cx="1615432" cy="307777"/>
          </a:xfrm>
          <a:prstGeom prst="rect">
            <a:avLst/>
          </a:prstGeom>
          <a:noFill/>
        </p:spPr>
        <p:txBody>
          <a:bodyPr wrap="square" rtlCol="0">
            <a:spAutoFit/>
          </a:bodyPr>
          <a:lstStyle/>
          <a:p>
            <a:pPr algn="ctr">
              <a:buNone/>
            </a:pPr>
            <a:r>
              <a:rPr lang="en-US" sz="1400" dirty="0" smtClean="0"/>
              <a:t>NIHMS Info</a:t>
            </a:r>
            <a:endParaRPr lang="en-US" sz="1400" dirty="0"/>
          </a:p>
        </p:txBody>
      </p:sp>
      <p:sp>
        <p:nvSpPr>
          <p:cNvPr id="15" name="TextBox 14"/>
          <p:cNvSpPr txBox="1"/>
          <p:nvPr/>
        </p:nvSpPr>
        <p:spPr>
          <a:xfrm>
            <a:off x="6485697" y="3478538"/>
            <a:ext cx="1055193" cy="307777"/>
          </a:xfrm>
          <a:prstGeom prst="rect">
            <a:avLst/>
          </a:prstGeom>
          <a:noFill/>
        </p:spPr>
        <p:txBody>
          <a:bodyPr wrap="square" rtlCol="0">
            <a:spAutoFit/>
          </a:bodyPr>
          <a:lstStyle/>
          <a:p>
            <a:pPr algn="ctr">
              <a:buNone/>
            </a:pPr>
            <a:r>
              <a:rPr lang="en-US" sz="1400" dirty="0" smtClean="0"/>
              <a:t>Article Info</a:t>
            </a:r>
            <a:endParaRPr lang="en-US" sz="1400" dirty="0"/>
          </a:p>
        </p:txBody>
      </p:sp>
      <p:sp>
        <p:nvSpPr>
          <p:cNvPr id="16" name="TextBox 15"/>
          <p:cNvSpPr txBox="1"/>
          <p:nvPr/>
        </p:nvSpPr>
        <p:spPr>
          <a:xfrm>
            <a:off x="8028736" y="3478538"/>
            <a:ext cx="1055193" cy="523220"/>
          </a:xfrm>
          <a:prstGeom prst="rect">
            <a:avLst/>
          </a:prstGeom>
          <a:noFill/>
        </p:spPr>
        <p:txBody>
          <a:bodyPr wrap="square" rtlCol="0">
            <a:spAutoFit/>
          </a:bodyPr>
          <a:lstStyle/>
          <a:p>
            <a:pPr algn="ctr">
              <a:buNone/>
            </a:pPr>
            <a:r>
              <a:rPr lang="en-US" sz="1400" dirty="0" smtClean="0"/>
              <a:t>NIHMS Info</a:t>
            </a:r>
            <a:endParaRPr lang="en-US" sz="1400" dirty="0"/>
          </a:p>
        </p:txBody>
      </p:sp>
    </p:spTree>
    <p:extLst>
      <p:ext uri="{BB962C8B-B14F-4D97-AF65-F5344CB8AC3E}">
        <p14:creationId xmlns:p14="http://schemas.microsoft.com/office/powerpoint/2010/main" val="14512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95"/>
          </a:xfrm>
        </p:spPr>
        <p:txBody>
          <a:bodyPr/>
          <a:lstStyle/>
          <a:p>
            <a:r>
              <a:rPr lang="en-US" dirty="0" smtClean="0"/>
              <a:t>NIHMS Info in </a:t>
            </a:r>
            <a:r>
              <a:rPr lang="en-US" dirty="0"/>
              <a:t>the Compliance Monitor </a:t>
            </a:r>
          </a:p>
        </p:txBody>
      </p:sp>
      <p:sp>
        <p:nvSpPr>
          <p:cNvPr id="4" name="Text Placeholder 3"/>
          <p:cNvSpPr>
            <a:spLocks noGrp="1"/>
          </p:cNvSpPr>
          <p:nvPr>
            <p:ph type="body" idx="1"/>
          </p:nvPr>
        </p:nvSpPr>
        <p:spPr>
          <a:xfrm>
            <a:off x="5771662" y="4465891"/>
            <a:ext cx="3479800" cy="639762"/>
          </a:xfrm>
        </p:spPr>
        <p:txBody>
          <a:bodyPr/>
          <a:lstStyle/>
          <a:p>
            <a:r>
              <a:rPr lang="en-US" sz="2000" dirty="0" smtClean="0"/>
              <a:t>NIHMS dates in PACM</a:t>
            </a:r>
            <a:endParaRPr lang="en-US" sz="2000" dirty="0"/>
          </a:p>
        </p:txBody>
      </p:sp>
      <p:sp>
        <p:nvSpPr>
          <p:cNvPr id="5" name="Text Placeholder 4"/>
          <p:cNvSpPr>
            <a:spLocks noGrp="1"/>
          </p:cNvSpPr>
          <p:nvPr>
            <p:ph type="body" sz="quarter" idx="3"/>
          </p:nvPr>
        </p:nvSpPr>
        <p:spPr>
          <a:xfrm>
            <a:off x="73026" y="1137831"/>
            <a:ext cx="4041775" cy="639762"/>
          </a:xfrm>
        </p:spPr>
        <p:txBody>
          <a:bodyPr/>
          <a:lstStyle/>
          <a:p>
            <a:pPr algn="ctr"/>
            <a:r>
              <a:rPr lang="en-US" sz="2000" dirty="0" smtClean="0"/>
              <a:t>NIHMS Process Overview</a:t>
            </a:r>
            <a:endParaRPr lang="en-US" sz="2000" dirty="0"/>
          </a:p>
        </p:txBody>
      </p:sp>
      <p:sp>
        <p:nvSpPr>
          <p:cNvPr id="8" name="Right Arrow 7"/>
          <p:cNvSpPr/>
          <p:nvPr/>
        </p:nvSpPr>
        <p:spPr>
          <a:xfrm>
            <a:off x="3957149" y="2282165"/>
            <a:ext cx="892657" cy="1656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Graphic&#10;" title="NIHMS Info in Compliance Monitor"/>
          <p:cNvPicPr>
            <a:picLocks noChangeAspect="1"/>
          </p:cNvPicPr>
          <p:nvPr/>
        </p:nvPicPr>
        <p:blipFill>
          <a:blip r:embed="rId3"/>
          <a:stretch>
            <a:fillRect/>
          </a:stretch>
        </p:blipFill>
        <p:spPr>
          <a:xfrm>
            <a:off x="400537" y="1817081"/>
            <a:ext cx="8411343" cy="2676769"/>
          </a:xfrm>
          <a:prstGeom prst="rect">
            <a:avLst/>
          </a:prstGeom>
        </p:spPr>
      </p:pic>
      <p:sp>
        <p:nvSpPr>
          <p:cNvPr id="18" name="TextBox 17"/>
          <p:cNvSpPr txBox="1"/>
          <p:nvPr/>
        </p:nvSpPr>
        <p:spPr>
          <a:xfrm>
            <a:off x="635000" y="4589870"/>
            <a:ext cx="1230923" cy="523220"/>
          </a:xfrm>
          <a:prstGeom prst="rect">
            <a:avLst/>
          </a:prstGeom>
          <a:noFill/>
        </p:spPr>
        <p:txBody>
          <a:bodyPr wrap="square" rtlCol="0">
            <a:spAutoFit/>
          </a:bodyPr>
          <a:lstStyle/>
          <a:p>
            <a:pPr algn="ctr">
              <a:buNone/>
            </a:pPr>
            <a:r>
              <a:rPr lang="en-US" sz="1400" dirty="0" smtClean="0"/>
              <a:t>Files Deposited</a:t>
            </a:r>
            <a:endParaRPr lang="en-US" sz="1400" dirty="0"/>
          </a:p>
        </p:txBody>
      </p:sp>
      <p:sp>
        <p:nvSpPr>
          <p:cNvPr id="19" name="TextBox 18"/>
          <p:cNvSpPr txBox="1"/>
          <p:nvPr/>
        </p:nvSpPr>
        <p:spPr>
          <a:xfrm>
            <a:off x="2018323" y="4546415"/>
            <a:ext cx="1230923" cy="523220"/>
          </a:xfrm>
          <a:prstGeom prst="rect">
            <a:avLst/>
          </a:prstGeom>
          <a:noFill/>
        </p:spPr>
        <p:txBody>
          <a:bodyPr wrap="square" rtlCol="0">
            <a:spAutoFit/>
          </a:bodyPr>
          <a:lstStyle/>
          <a:p>
            <a:pPr algn="ctr">
              <a:buNone/>
            </a:pPr>
            <a:r>
              <a:rPr lang="en-US" sz="1400" dirty="0" smtClean="0"/>
              <a:t>Initial Approval</a:t>
            </a:r>
            <a:endParaRPr lang="en-US" sz="1400" dirty="0"/>
          </a:p>
        </p:txBody>
      </p:sp>
      <p:sp>
        <p:nvSpPr>
          <p:cNvPr id="20" name="TextBox 19"/>
          <p:cNvSpPr txBox="1"/>
          <p:nvPr/>
        </p:nvSpPr>
        <p:spPr>
          <a:xfrm>
            <a:off x="3356708" y="4534087"/>
            <a:ext cx="1230923" cy="523220"/>
          </a:xfrm>
          <a:prstGeom prst="rect">
            <a:avLst/>
          </a:prstGeom>
          <a:noFill/>
        </p:spPr>
        <p:txBody>
          <a:bodyPr wrap="square" rtlCol="0">
            <a:spAutoFit/>
          </a:bodyPr>
          <a:lstStyle/>
          <a:p>
            <a:pPr algn="ctr">
              <a:buNone/>
            </a:pPr>
            <a:r>
              <a:rPr lang="en-US" sz="1400" dirty="0" smtClean="0"/>
              <a:t>Tagging Completed</a:t>
            </a:r>
            <a:endParaRPr lang="en-US" sz="1400" dirty="0"/>
          </a:p>
        </p:txBody>
      </p:sp>
      <p:sp>
        <p:nvSpPr>
          <p:cNvPr id="21" name="TextBox 20"/>
          <p:cNvSpPr txBox="1"/>
          <p:nvPr/>
        </p:nvSpPr>
        <p:spPr>
          <a:xfrm>
            <a:off x="4621587" y="4563865"/>
            <a:ext cx="1230923" cy="523220"/>
          </a:xfrm>
          <a:prstGeom prst="rect">
            <a:avLst/>
          </a:prstGeom>
          <a:noFill/>
        </p:spPr>
        <p:txBody>
          <a:bodyPr wrap="square" rtlCol="0">
            <a:spAutoFit/>
          </a:bodyPr>
          <a:lstStyle/>
          <a:p>
            <a:pPr algn="ctr">
              <a:buNone/>
            </a:pPr>
            <a:r>
              <a:rPr lang="en-US" sz="1400" dirty="0" smtClean="0"/>
              <a:t>Final Approval</a:t>
            </a:r>
            <a:endParaRPr lang="en-US" sz="1400" dirty="0"/>
          </a:p>
        </p:txBody>
      </p:sp>
    </p:spTree>
    <p:extLst>
      <p:ext uri="{BB962C8B-B14F-4D97-AF65-F5344CB8AC3E}">
        <p14:creationId xmlns:p14="http://schemas.microsoft.com/office/powerpoint/2010/main" val="32459473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t>
            </a:r>
            <a:r>
              <a:rPr lang="en-US" dirty="0" smtClean="0"/>
              <a:t>Monitor: Article Details</a:t>
            </a:r>
            <a:endParaRPr lang="en-US" dirty="0"/>
          </a:p>
        </p:txBody>
      </p:sp>
      <p:pic>
        <p:nvPicPr>
          <p:cNvPr id="4" name="Content Placeholder 3" descr="screenshot&#10;" title="Article Details"/>
          <p:cNvPicPr>
            <a:picLocks noGrp="1"/>
          </p:cNvPicPr>
          <p:nvPr>
            <p:ph idx="1"/>
          </p:nvPr>
        </p:nvPicPr>
        <p:blipFill>
          <a:blip r:embed="rId3">
            <a:extLst>
              <a:ext uri="{28A0092B-C50C-407E-A947-70E740481C1C}">
                <a14:useLocalDpi xmlns:a14="http://schemas.microsoft.com/office/drawing/2010/main" val="0"/>
              </a:ext>
            </a:extLst>
          </a:blip>
          <a:srcRect t="-7685" b="-7685"/>
          <a:stretch>
            <a:fillRect/>
          </a:stretch>
        </p:blipFill>
        <p:spPr bwMode="auto">
          <a:prstGeom prst="rect">
            <a:avLst/>
          </a:prstGeom>
          <a:noFill/>
          <a:ln>
            <a:noFill/>
          </a:ln>
        </p:spPr>
      </p:pic>
      <p:sp>
        <p:nvSpPr>
          <p:cNvPr id="5" name="Rounded Rectangle 4"/>
          <p:cNvSpPr/>
          <p:nvPr/>
        </p:nvSpPr>
        <p:spPr>
          <a:xfrm>
            <a:off x="457200" y="3402972"/>
            <a:ext cx="1061240" cy="193248"/>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solidFill>
              </a:ln>
              <a:solidFill>
                <a:srgbClr val="FFFFFF"/>
              </a:solidFill>
            </a:endParaRPr>
          </a:p>
        </p:txBody>
      </p:sp>
      <p:sp>
        <p:nvSpPr>
          <p:cNvPr id="6" name="Rounded Rectangle 5"/>
          <p:cNvSpPr/>
          <p:nvPr/>
        </p:nvSpPr>
        <p:spPr>
          <a:xfrm>
            <a:off x="2477742" y="3913525"/>
            <a:ext cx="1967146" cy="298511"/>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solidFill>
              </a:ln>
              <a:solidFill>
                <a:srgbClr val="FFFFFF"/>
              </a:solidFill>
            </a:endParaRPr>
          </a:p>
        </p:txBody>
      </p:sp>
      <p:sp>
        <p:nvSpPr>
          <p:cNvPr id="7" name="Rectangle 6"/>
          <p:cNvSpPr/>
          <p:nvPr/>
        </p:nvSpPr>
        <p:spPr>
          <a:xfrm>
            <a:off x="4941832" y="3989728"/>
            <a:ext cx="809835" cy="2248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a:off x="2477742" y="4914384"/>
            <a:ext cx="4129773" cy="5694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0683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4EA04E38-7978-4A1D-B943-B789E5EE3C70}" type="slidenum">
              <a:rPr lang="en-US" sz="1000" smtClean="0">
                <a:solidFill>
                  <a:schemeClr val="bg1"/>
                </a:solidFill>
              </a:rPr>
              <a:pPr eaLnBrk="1" hangingPunct="1"/>
              <a:t>8</a:t>
            </a:fld>
            <a:endParaRPr lang="en-US" sz="1000" dirty="0" smtClean="0">
              <a:solidFill>
                <a:schemeClr val="bg1"/>
              </a:solidFill>
            </a:endParaRPr>
          </a:p>
        </p:txBody>
      </p:sp>
      <p:sp>
        <p:nvSpPr>
          <p:cNvPr id="10243" name="Rectangle 3"/>
          <p:cNvSpPr>
            <a:spLocks noGrp="1" noChangeArrowheads="1"/>
          </p:cNvSpPr>
          <p:nvPr>
            <p:ph type="body" idx="1"/>
          </p:nvPr>
        </p:nvSpPr>
        <p:spPr/>
        <p:txBody>
          <a:bodyPr/>
          <a:lstStyle/>
          <a:p>
            <a:pPr algn="ctr" eaLnBrk="1" hangingPunct="1">
              <a:buFontTx/>
              <a:buNone/>
            </a:pPr>
            <a:endParaRPr lang="en-US" sz="3200" dirty="0"/>
          </a:p>
          <a:p>
            <a:pPr algn="ctr" eaLnBrk="1" hangingPunct="1">
              <a:buFontTx/>
              <a:buNone/>
            </a:pPr>
            <a:r>
              <a:rPr lang="en-US" sz="3200" b="1" dirty="0" smtClean="0">
                <a:solidFill>
                  <a:srgbClr val="009900"/>
                </a:solidFill>
              </a:rPr>
              <a:t>Awardee Tasks</a:t>
            </a:r>
          </a:p>
          <a:p>
            <a:pPr lvl="4" eaLnBrk="1" hangingPunct="1"/>
            <a:endParaRPr lang="en-US" sz="2600" dirty="0" smtClean="0"/>
          </a:p>
          <a:p>
            <a:pPr marL="2630488" lvl="4" eaLnBrk="1" hangingPunct="1">
              <a:buFont typeface="Arial" pitchFamily="34" charset="0"/>
              <a:buChar char="•"/>
            </a:pPr>
            <a:r>
              <a:rPr lang="en-US" sz="2600" dirty="0" smtClean="0"/>
              <a:t>Address Copyright</a:t>
            </a:r>
          </a:p>
          <a:p>
            <a:pPr marL="2630488" lvl="4" eaLnBrk="1" hangingPunct="1">
              <a:buFont typeface="Arial" pitchFamily="34" charset="0"/>
              <a:buChar char="•"/>
            </a:pPr>
            <a:r>
              <a:rPr lang="en-US" sz="2600" dirty="0" smtClean="0"/>
              <a:t>Posting Papers</a:t>
            </a:r>
          </a:p>
          <a:p>
            <a:pPr marL="2630488" lvl="4" eaLnBrk="1" hangingPunct="1">
              <a:buFont typeface="Arial" pitchFamily="34" charset="0"/>
              <a:buChar char="•"/>
            </a:pPr>
            <a:r>
              <a:rPr lang="en-US" sz="2600" dirty="0" smtClean="0"/>
              <a:t>Documenting Compliance</a:t>
            </a:r>
          </a:p>
          <a:p>
            <a:pPr algn="ctr" eaLnBrk="1" hangingPunct="1">
              <a:buFontTx/>
              <a:buNone/>
            </a:pPr>
            <a:endParaRPr lang="en-US"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eaLnBrk="1" hangingPunct="1"/>
            <a:fld id="{D281AF03-F81E-4A25-BBB7-0236F48470C0}" type="slidenum">
              <a:rPr lang="en-US" sz="1000" smtClean="0">
                <a:solidFill>
                  <a:schemeClr val="bg1"/>
                </a:solidFill>
              </a:rPr>
              <a:pPr eaLnBrk="1" hangingPunct="1"/>
              <a:t>9</a:t>
            </a:fld>
            <a:endParaRPr lang="en-US" sz="1000" dirty="0" smtClean="0">
              <a:solidFill>
                <a:schemeClr val="bg1"/>
              </a:solidFill>
            </a:endParaRPr>
          </a:p>
        </p:txBody>
      </p:sp>
      <p:sp>
        <p:nvSpPr>
          <p:cNvPr id="13315" name="Rectangle 5"/>
          <p:cNvSpPr txBox="1">
            <a:spLocks noGrp="1" noChangeArrowheads="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F1504489-3C6E-43E7-B3A7-CE73BB834523}" type="slidenum">
              <a:rPr lang="en-US" sz="1000" b="1">
                <a:solidFill>
                  <a:schemeClr val="bg1"/>
                </a:solidFill>
              </a:rPr>
              <a:pPr algn="r" eaLnBrk="1" hangingPunct="1">
                <a:spcBef>
                  <a:spcPct val="0"/>
                </a:spcBef>
              </a:pPr>
              <a:t>9</a:t>
            </a:fld>
            <a:endParaRPr lang="en-US" sz="1000" b="1" dirty="0">
              <a:solidFill>
                <a:schemeClr val="bg1"/>
              </a:solidFill>
            </a:endParaRPr>
          </a:p>
        </p:txBody>
      </p:sp>
      <p:sp>
        <p:nvSpPr>
          <p:cNvPr id="13316" name="Slide Number Placeholder 3"/>
          <p:cNvSpPr txBox="1">
            <a:spLocks noGrp="1"/>
          </p:cNvSpPr>
          <p:nvPr/>
        </p:nvSpPr>
        <p:spPr bwMode="auto">
          <a:xfrm>
            <a:off x="7772400" y="6553200"/>
            <a:ext cx="137160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algn="r" eaLnBrk="1" hangingPunct="1">
              <a:spcBef>
                <a:spcPct val="0"/>
              </a:spcBef>
            </a:pPr>
            <a:fld id="{0DFC762B-F5A4-4E21-AC8C-C1C833276074}" type="slidenum">
              <a:rPr lang="en-US" sz="1000" b="1">
                <a:solidFill>
                  <a:schemeClr val="bg1"/>
                </a:solidFill>
              </a:rPr>
              <a:pPr algn="r" eaLnBrk="1" hangingPunct="1">
                <a:spcBef>
                  <a:spcPct val="0"/>
                </a:spcBef>
              </a:pPr>
              <a:t>9</a:t>
            </a:fld>
            <a:endParaRPr lang="en-US" sz="1000" b="1" dirty="0">
              <a:solidFill>
                <a:schemeClr val="bg1"/>
              </a:solidFill>
            </a:endParaRPr>
          </a:p>
        </p:txBody>
      </p:sp>
      <p:sp>
        <p:nvSpPr>
          <p:cNvPr id="13317" name="Rectangle 2"/>
          <p:cNvSpPr>
            <a:spLocks noGrp="1" noChangeArrowheads="1"/>
          </p:cNvSpPr>
          <p:nvPr>
            <p:ph type="title"/>
          </p:nvPr>
        </p:nvSpPr>
        <p:spPr/>
        <p:txBody>
          <a:bodyPr/>
          <a:lstStyle/>
          <a:p>
            <a:pPr eaLnBrk="1" hangingPunct="1"/>
            <a:r>
              <a:rPr lang="en-US" dirty="0" smtClean="0"/>
              <a:t>Address Copyright</a:t>
            </a:r>
          </a:p>
        </p:txBody>
      </p:sp>
      <p:sp>
        <p:nvSpPr>
          <p:cNvPr id="13318" name="Rectangle 3"/>
          <p:cNvSpPr>
            <a:spLocks noGrp="1" noChangeArrowheads="1"/>
          </p:cNvSpPr>
          <p:nvPr>
            <p:ph type="body" idx="1"/>
          </p:nvPr>
        </p:nvSpPr>
        <p:spPr>
          <a:xfrm>
            <a:off x="431800" y="1454728"/>
            <a:ext cx="8229600" cy="4577772"/>
          </a:xfrm>
        </p:spPr>
        <p:txBody>
          <a:bodyPr/>
          <a:lstStyle/>
          <a:p>
            <a:pPr marL="342900" lvl="1" indent="-342900" algn="ctr">
              <a:buNone/>
            </a:pPr>
            <a:r>
              <a:rPr lang="en-US" sz="2400" i="1" dirty="0">
                <a:solidFill>
                  <a:srgbClr val="FF0000"/>
                </a:solidFill>
              </a:rPr>
              <a:t>Institutions and investigators are responsible for ensuring full compliance with the Public Access Policy.</a:t>
            </a:r>
          </a:p>
          <a:p>
            <a:pPr eaLnBrk="1" hangingPunct="1">
              <a:buFontTx/>
              <a:buNone/>
            </a:pPr>
            <a:endParaRPr lang="en-US" sz="2000" dirty="0" smtClean="0"/>
          </a:p>
          <a:p>
            <a:pPr eaLnBrk="1" hangingPunct="1">
              <a:buFontTx/>
              <a:buNone/>
            </a:pPr>
            <a:r>
              <a:rPr lang="en-US" sz="2000" dirty="0" smtClean="0"/>
              <a:t>Make sure the copyright transfer agreement allows the final peer-reviewed manuscript to be submitted to NIH.</a:t>
            </a:r>
          </a:p>
          <a:p>
            <a:pPr eaLnBrk="1" hangingPunct="1">
              <a:buFontTx/>
              <a:buNone/>
            </a:pPr>
            <a:endParaRPr lang="en-US" sz="2000" b="1" dirty="0" smtClean="0"/>
          </a:p>
          <a:p>
            <a:pPr eaLnBrk="1" hangingPunct="1">
              <a:buFontTx/>
              <a:buNone/>
            </a:pPr>
            <a:r>
              <a:rPr lang="en-US" sz="2000" b="1" dirty="0" smtClean="0"/>
              <a:t>We encourage authors to consider</a:t>
            </a:r>
          </a:p>
          <a:p>
            <a:r>
              <a:rPr lang="en-US" sz="1800" dirty="0"/>
              <a:t>Who will submit the paper and/or approve the submission?</a:t>
            </a:r>
          </a:p>
          <a:p>
            <a:pPr eaLnBrk="1" hangingPunct="1"/>
            <a:r>
              <a:rPr lang="en-US" sz="1800" dirty="0" smtClean="0"/>
              <a:t>What version of the paper will be made available on PMC?</a:t>
            </a:r>
          </a:p>
          <a:p>
            <a:pPr eaLnBrk="1" hangingPunct="1"/>
            <a:r>
              <a:rPr lang="en-US" sz="1800" dirty="0" smtClean="0"/>
              <a:t>When will it be submitted and when will the paper be made public on PMC?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E6ED3E5502F24C169C5C45F94CFDBBAD"/>
  <p:tag name="TPVERSION" val="5"/>
  <p:tag name="TPFULLVERSION" val="5.3.1.3337"/>
  <p:tag name="PPTVERSION" val="14"/>
  <p:tag name="TPOS" val="2"/>
</p:tagLst>
</file>

<file path=ppt/theme/theme1.xml><?xml version="1.0" encoding="utf-8"?>
<a:theme xmlns:a="http://schemas.openxmlformats.org/drawingml/2006/main" name="OER template">
  <a:themeElements>
    <a:clrScheme name="MASTER_OER_PPT_TEMPLATE_v9_FINAL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OER_PPT_TEMPLATE_v9_FINALDRAF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_OER_PPT_TEMPLATE_v9_FINAL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OER_PPT_TEMPLATE_v9_FINAL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OER_PPT_TEMPLATE_v9_FINAL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OER_PPT_TEMPLATE_v9_FINAL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OER_PPT_TEMPLATE_v9_FINAL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OER_PPT_TEMPLATE_v9_FINAL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OER_PPT_TEMPLATE_v9_FINAL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OER_PPT_TEMPLATE_v9_FINAL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OER_PPT_TEMPLATE_v9_FINAL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OER_PPT_TEMPLATE_v9_FINAL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OER_PPT_TEMPLATE_v9_FINAL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OER_PPT_TEMPLATE_v9_FINAL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To xmlns="http://schemas.microsoft.com/sharepoint/v3">
      <UserInfo>
        <DisplayName>Thakur, Neil (NIH/OD) [E]</DisplayName>
        <AccountId>586</AccountId>
        <AccountType/>
      </UserInfo>
    </AssignedTo>
    <username xmlns="33f4f2d8-95ac-4647-8d43-e53236b528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3B4D3F39BD0044BF7ECFE383596C27" ma:contentTypeVersion="3" ma:contentTypeDescription="Create a new document." ma:contentTypeScope="" ma:versionID="51e770512c220fae8b71454dabf9d747">
  <xsd:schema xmlns:xsd="http://www.w3.org/2001/XMLSchema" xmlns:xs="http://www.w3.org/2001/XMLSchema" xmlns:p="http://schemas.microsoft.com/office/2006/metadata/properties" xmlns:ns1="http://schemas.microsoft.com/sharepoint/v3" xmlns:ns2="33f4f2d8-95ac-4647-8d43-e53236b52810" targetNamespace="http://schemas.microsoft.com/office/2006/metadata/properties" ma:root="true" ma:fieldsID="409288aea48dc1a4abc01812a07195c3" ns1:_="" ns2:_="">
    <xsd:import namespace="http://schemas.microsoft.com/sharepoint/v3"/>
    <xsd:import namespace="33f4f2d8-95ac-4647-8d43-e53236b52810"/>
    <xsd:element name="properties">
      <xsd:complexType>
        <xsd:sequence>
          <xsd:element name="documentManagement">
            <xsd:complexType>
              <xsd:all>
                <xsd:element ref="ns1:AssignedTo"/>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8" ma:displayName="Assigned To" ma:list="UserInfo" ma:SharePointGroup="0" ma:internalName="AssignedTo"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f4f2d8-95ac-4647-8d43-e53236b52810" elementFormDefault="qualified">
    <xsd:import namespace="http://schemas.microsoft.com/office/2006/documentManagement/types"/>
    <xsd:import namespace="http://schemas.microsoft.com/office/infopath/2007/PartnerControls"/>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DCADB-0750-4191-B195-DF85ED9D51CB}">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33f4f2d8-95ac-4647-8d43-e53236b5281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23062232-2DD3-439D-99CE-E855CB32F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f4f2d8-95ac-4647-8d43-e53236b52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D01C14-5A14-4435-8290-4EAB12CBF5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template.potx</Template>
  <TotalTime>38133</TotalTime>
  <Words>3333</Words>
  <Application>Microsoft Office PowerPoint</Application>
  <PresentationFormat>On-screen Show (4:3)</PresentationFormat>
  <Paragraphs>596</Paragraphs>
  <Slides>77</Slides>
  <Notes>64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77</vt:i4>
      </vt:variant>
    </vt:vector>
  </HeadingPairs>
  <TitlesOfParts>
    <vt:vector size="85" baseType="lpstr">
      <vt:lpstr>ＭＳ Ｐゴシック</vt:lpstr>
      <vt:lpstr>Arial</vt:lpstr>
      <vt:lpstr>Calibri</vt:lpstr>
      <vt:lpstr>Courier New</vt:lpstr>
      <vt:lpstr>Wingdings</vt:lpstr>
      <vt:lpstr>OER template</vt:lpstr>
      <vt:lpstr>Default Design</vt:lpstr>
      <vt:lpstr>1_Default Design</vt:lpstr>
      <vt:lpstr>The NIH Public Access Policy</vt:lpstr>
      <vt:lpstr>Today’s Discussion: The NIH Public Access Policy  </vt:lpstr>
      <vt:lpstr>The NIH Public Access Policy  </vt:lpstr>
      <vt:lpstr>The NIH Public Access Policy Is Mandatory</vt:lpstr>
      <vt:lpstr>The Policy Applies to Any Manuscript That…</vt:lpstr>
      <vt:lpstr>Definitions: Article Types</vt:lpstr>
      <vt:lpstr>PubMed vs PubMed Central (PMC)</vt:lpstr>
      <vt:lpstr>PowerPoint Presentation</vt:lpstr>
      <vt:lpstr>Address Copyright</vt:lpstr>
      <vt:lpstr>Posting Papers: Methods A and B straight to PMC </vt:lpstr>
      <vt:lpstr>Posting Papers: Methods C&amp;D via the NIHMS </vt:lpstr>
      <vt:lpstr>Identifying Submission Method by Journal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Documenting Compliance</vt:lpstr>
      <vt:lpstr>Documenting Compliance</vt:lpstr>
      <vt:lpstr>PowerPoint Presentation</vt:lpstr>
      <vt:lpstr>What is My NCBI?</vt:lpstr>
      <vt:lpstr>Signing in to NCBI</vt:lpstr>
      <vt:lpstr>Signing in to NCBI</vt:lpstr>
      <vt:lpstr>Which eRA users should have linked My Bibliography accounts?</vt:lpstr>
      <vt:lpstr>Adding PubMed Citations </vt:lpstr>
      <vt:lpstr>New options for adding citations to My Bibliography</vt:lpstr>
      <vt:lpstr>Award View option for eRA-linked users</vt:lpstr>
      <vt:lpstr>Award View NIHPA compliance codes</vt:lpstr>
      <vt:lpstr>My Bibliography, Award View</vt:lpstr>
      <vt:lpstr>Delegation in My Bibliography</vt:lpstr>
      <vt:lpstr>PI adds a new citation to their My Bibliography</vt:lpstr>
      <vt:lpstr>PI adds a new citation to their My Bibliography</vt:lpstr>
      <vt:lpstr>Another user links a PI’s grant to a citation</vt:lpstr>
      <vt:lpstr>Compliance management with My NCBI </vt:lpstr>
      <vt:lpstr>Display on RPPR</vt:lpstr>
      <vt:lpstr>My NCBI PDF reports</vt:lpstr>
      <vt:lpstr>PowerPoint Presentation</vt:lpstr>
      <vt:lpstr>For non-competing continuation awards</vt:lpstr>
      <vt:lpstr>RPPR and E Notification</vt:lpstr>
      <vt:lpstr>Example: PRAM for Public Access</vt:lpstr>
      <vt:lpstr>PowerPoint Presentation</vt:lpstr>
      <vt:lpstr>PowerPoint Presentation</vt:lpstr>
      <vt:lpstr>Preparation is Key to Avoiding Delays in Funding</vt:lpstr>
      <vt:lpstr>Ways Institutions Can Ensure Compliance </vt:lpstr>
      <vt:lpstr>The NIH Public Access Policy in one slide</vt:lpstr>
      <vt:lpstr>PowerPoint Presentation</vt:lpstr>
      <vt:lpstr>PowerPoint Presentation</vt:lpstr>
      <vt:lpstr>Resources</vt:lpstr>
      <vt:lpstr>What is PubMed Central?</vt:lpstr>
      <vt:lpstr>Search Results in PubMed Central </vt:lpstr>
      <vt:lpstr>Author Manuscript Display in PMC</vt:lpstr>
      <vt:lpstr>Final Published Version Display in PMC</vt:lpstr>
      <vt:lpstr>Finding PMCIDs and Using Them in Searches </vt:lpstr>
      <vt:lpstr>Look up articles with PMCIDs in PubMed </vt:lpstr>
      <vt:lpstr>Find PMCIDs in PubMed’s Abstract View </vt:lpstr>
      <vt:lpstr>PMCID Converter Tool  </vt:lpstr>
      <vt:lpstr>PowerPoint Presentation</vt:lpstr>
      <vt:lpstr>NIHMS Login Options</vt:lpstr>
      <vt:lpstr>NIHMS Process Overview</vt:lpstr>
      <vt:lpstr>Managing NIHMS Submissions</vt:lpstr>
      <vt:lpstr>Deposit Files</vt:lpstr>
      <vt:lpstr>Author Initial Review</vt:lpstr>
      <vt:lpstr>Author Final Review</vt:lpstr>
      <vt:lpstr>PowerPoint Presentation</vt:lpstr>
      <vt:lpstr>What is the Compliance Monitor?</vt:lpstr>
      <vt:lpstr>Compliance Monitor Data</vt:lpstr>
      <vt:lpstr>Benefits of using the Compliance Monitor</vt:lpstr>
      <vt:lpstr>Compliance Monitor Access</vt:lpstr>
      <vt:lpstr>Compliance Monitor: Snapshot of Compliance</vt:lpstr>
      <vt:lpstr>Compliance Monitor: Grant Filter and Article Lists</vt:lpstr>
      <vt:lpstr>Compliance Monitor: Downloadable CSV Reports</vt:lpstr>
      <vt:lpstr>NIHMS Info in the Compliance Monitor </vt:lpstr>
      <vt:lpstr>Compliance Monitor: Article Details</vt:lpstr>
    </vt:vector>
  </TitlesOfParts>
  <Company>NIH/OD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Extramural Staff Training - NIH Public Access Policy - Neil Thakur, PhD - December 14, 2009</dc:title>
  <dc:subject>Extramural Staff Training - NIH Public Access Policy - Neil Thakur, PhD - December 14, 2009</dc:subject>
  <dc:creator>Neil Thakur</dc:creator>
  <cp:keywords>Extramural Staff Training - NIH Public Access Policy - Neil Thakur, PhD - December 14, 2009</cp:keywords>
  <cp:lastModifiedBy>Thakur, Neil (NIH/OD) [E]</cp:lastModifiedBy>
  <cp:revision>474</cp:revision>
  <cp:lastPrinted>2013-05-06T19:13:16Z</cp:lastPrinted>
  <dcterms:created xsi:type="dcterms:W3CDTF">2007-01-29T20:23:56Z</dcterms:created>
  <dcterms:modified xsi:type="dcterms:W3CDTF">2016-04-18T21:19:34Z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0x010100F13B4D3F39BD0044BF7ECFE383596C27</vt:lpwstr>
  </property>
</Properties>
</file>