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5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changesInfos/changesInfo1.xml" ContentType="application/vnd.ms-powerpoint.changes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4"/>
    <p:sldMasterId id="2147483671" r:id="rId5"/>
  </p:sldMasterIdLst>
  <p:notesMasterIdLst>
    <p:notesMasterId r:id="rId34"/>
  </p:notesMasterIdLst>
  <p:handoutMasterIdLst>
    <p:handoutMasterId r:id="rId35"/>
  </p:handoutMasterIdLst>
  <p:sldIdLst>
    <p:sldId id="286" r:id="rId6"/>
    <p:sldId id="288" r:id="rId7"/>
    <p:sldId id="2145706245" r:id="rId8"/>
    <p:sldId id="2145706247" r:id="rId9"/>
    <p:sldId id="2145706262" r:id="rId10"/>
    <p:sldId id="2145706274" r:id="rId11"/>
    <p:sldId id="2145706249" r:id="rId12"/>
    <p:sldId id="2145706272" r:id="rId13"/>
    <p:sldId id="2145706263" r:id="rId14"/>
    <p:sldId id="2145706266" r:id="rId15"/>
    <p:sldId id="2145706267" r:id="rId16"/>
    <p:sldId id="2145706276" r:id="rId17"/>
    <p:sldId id="2145706256" r:id="rId18"/>
    <p:sldId id="2145706279" r:id="rId19"/>
    <p:sldId id="2145706275" r:id="rId20"/>
    <p:sldId id="2145706270" r:id="rId21"/>
    <p:sldId id="2145706271" r:id="rId22"/>
    <p:sldId id="2145706250" r:id="rId23"/>
    <p:sldId id="2145706280" r:id="rId24"/>
    <p:sldId id="2145706251" r:id="rId25"/>
    <p:sldId id="2145706281" r:id="rId26"/>
    <p:sldId id="2145706283" r:id="rId27"/>
    <p:sldId id="273" r:id="rId28"/>
    <p:sldId id="2145706260" r:id="rId29"/>
    <p:sldId id="2145706277" r:id="rId30"/>
    <p:sldId id="2145706213" r:id="rId31"/>
    <p:sldId id="2145706228" r:id="rId32"/>
    <p:sldId id="2145706220" r:id="rId33"/>
  </p:sldIdLst>
  <p:sldSz cx="12192000" cy="6858000"/>
  <p:notesSz cx="6858000" cy="9144000"/>
  <p:embeddedFontLst>
    <p:embeddedFont>
      <p:font typeface="Calibri" panose="020F0502020204030204" pitchFamily="34" charset="0"/>
      <p:regular r:id="rId36"/>
      <p:bold r:id="rId37"/>
      <p:italic r:id="rId38"/>
      <p:boldItalic r:id="rId39"/>
    </p:embeddedFont>
    <p:embeddedFont>
      <p:font typeface="Calibri Light" panose="020F0302020204030204" pitchFamily="34" charset="0"/>
      <p:regular r:id="rId40"/>
      <p:italic r:id="rId41"/>
    </p:embeddedFont>
    <p:embeddedFont>
      <p:font typeface="Open Sans" panose="020B0606030504020204" pitchFamily="34" charset="0"/>
      <p:regular r:id="rId42"/>
      <p:bold r:id="rId43"/>
      <p:italic r:id="rId44"/>
      <p:boldItalic r:id="rId45"/>
    </p:embeddedFont>
    <p:embeddedFont>
      <p:font typeface="Open Sans ExtraBold" panose="020B0906030804020204" pitchFamily="34" charset="0"/>
      <p:bold r:id="rId46"/>
      <p:boldItalic r:id="rId47"/>
    </p:embeddedFont>
    <p:embeddedFont>
      <p:font typeface="Open Sans Light" panose="020B0306030504020204" pitchFamily="34" charset="0"/>
      <p:regular r:id="rId48"/>
      <p:italic r:id="rId49"/>
    </p:embeddedFont>
    <p:embeddedFont>
      <p:font typeface="Open Sans Light ITALIC" panose="020B0306030504020204" pitchFamily="34" charset="0"/>
      <p:italic r:id="rId50"/>
    </p:embeddedFont>
    <p:embeddedFont>
      <p:font typeface="Source Sans Pro" panose="020B0503030403020204" pitchFamily="34" charset="0"/>
      <p:regular r:id="rId51"/>
      <p:bold r:id="rId52"/>
      <p:italic r:id="rId53"/>
      <p:boldItalic r:id="rId54"/>
    </p:embeddedFont>
  </p:embeddedFontLst>
  <p:custDataLst>
    <p:tags r:id="rId55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F8955901-5642-0A9B-D638-0C86AF5011F0}" name="Danielson, Cindy (NIH/OD) [E]" initials="D[" userId="S::danielsoncm@nih.gov::caa2c796-a717-4c72-866b-fbcf32255dae" providerId="AD"/>
  <p188:author id="{1EC9980E-AC3D-F393-D2F6-AA8FDB04A5BC}" name="Paine, Taunton (NIH/OD) [E]" initials="P[" userId="S::painett@nih.gov::f5ac9aea-50a8-42ad-8989-c181e6361b0b" providerId="AD"/>
  <p188:author id="{33948B6E-D48E-4AD8-C2E9-570AC92F6537}" name="Sullivan, Elyse (NIH/OD) [E]" initials="SE([" userId="S::sullivanem@nih.gov::60664c28-7ed0-44d7-9ca1-061e1533cf31" providerId="AD"/>
  <p188:author id="{BBAF968D-DEBC-6792-ED7B-974C60022C43}" name="Mitchell, Carrie (NIH/OD) [E]" initials="MC([" userId="S::mitchellcw@nih.gov::ef419ab6-5714-4eef-bb10-f31e279f6c05" providerId="AD"/>
  <p188:author id="{940468CA-E987-D7AD-54B7-68010C020834}" name="Slutsman, Julia (NIH/OD) [E]" initials="S[" userId="S::slutsmaj@nih.gov::47e09ab8-2519-46f1-bdb9-ee9d22f89d5c" providerId="AD"/>
  <p188:author id="{18EE42ED-95DE-DBA2-3912-7636C008828E}" name="Dwyer, Cynthia (NIH/OD) [E]" initials="D[" userId="S::dwyerc@nih.gov::3fa3c0a5-1c00-4ee9-8f48-ed7a1d193073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Evan Wowk" initials="EW" lastIdx="4" clrIdx="0">
    <p:extLst>
      <p:ext uri="{19B8F6BF-5375-455C-9EA6-DF929625EA0E}">
        <p15:presenceInfo xmlns:p15="http://schemas.microsoft.com/office/powerpoint/2012/main" userId="Evan Wowk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7FBC9"/>
    <a:srgbClr val="C9E6FB"/>
    <a:srgbClr val="FFDB69"/>
    <a:srgbClr val="FFFFFF"/>
    <a:srgbClr val="F27900"/>
    <a:srgbClr val="D66B00"/>
    <a:srgbClr val="FF8205"/>
    <a:srgbClr val="20558A"/>
    <a:srgbClr val="FF9900"/>
    <a:srgbClr val="FF99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3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9" d="100"/>
          <a:sy n="79" d="100"/>
        </p:scale>
        <p:origin x="86" y="6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6" d="100"/>
          <a:sy n="66" d="100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9" Type="http://schemas.openxmlformats.org/officeDocument/2006/relationships/font" Target="fonts/font4.fntdata"/><Relationship Id="rId21" Type="http://schemas.openxmlformats.org/officeDocument/2006/relationships/slide" Target="slides/slide16.xml"/><Relationship Id="rId34" Type="http://schemas.openxmlformats.org/officeDocument/2006/relationships/notesMaster" Target="notesMasters/notesMaster1.xml"/><Relationship Id="rId42" Type="http://schemas.openxmlformats.org/officeDocument/2006/relationships/font" Target="fonts/font7.fntdata"/><Relationship Id="rId47" Type="http://schemas.openxmlformats.org/officeDocument/2006/relationships/font" Target="fonts/font12.fntdata"/><Relationship Id="rId50" Type="http://schemas.openxmlformats.org/officeDocument/2006/relationships/font" Target="fonts/font15.fntdata"/><Relationship Id="rId55" Type="http://schemas.openxmlformats.org/officeDocument/2006/relationships/tags" Target="tags/tag1.xml"/><Relationship Id="rId7" Type="http://schemas.openxmlformats.org/officeDocument/2006/relationships/slide" Target="slides/slide2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slide" Target="slides/slide24.xml"/><Relationship Id="rId41" Type="http://schemas.openxmlformats.org/officeDocument/2006/relationships/font" Target="fonts/font6.fntdata"/><Relationship Id="rId54" Type="http://schemas.openxmlformats.org/officeDocument/2006/relationships/font" Target="fonts/font19.fntdata"/><Relationship Id="rId62" Type="http://schemas.microsoft.com/office/2018/10/relationships/authors" Target="author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font" Target="fonts/font2.fntdata"/><Relationship Id="rId40" Type="http://schemas.openxmlformats.org/officeDocument/2006/relationships/font" Target="fonts/font5.fntdata"/><Relationship Id="rId45" Type="http://schemas.openxmlformats.org/officeDocument/2006/relationships/font" Target="fonts/font10.fntdata"/><Relationship Id="rId53" Type="http://schemas.openxmlformats.org/officeDocument/2006/relationships/font" Target="fonts/font18.fntdata"/><Relationship Id="rId58" Type="http://schemas.openxmlformats.org/officeDocument/2006/relationships/viewProps" Target="viewProp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font" Target="fonts/font1.fntdata"/><Relationship Id="rId49" Type="http://schemas.openxmlformats.org/officeDocument/2006/relationships/font" Target="fonts/font14.fntdata"/><Relationship Id="rId57" Type="http://schemas.openxmlformats.org/officeDocument/2006/relationships/presProps" Target="presProps.xml"/><Relationship Id="rId61" Type="http://schemas.microsoft.com/office/2016/11/relationships/changesInfo" Target="changesInfos/changesInfo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4" Type="http://schemas.openxmlformats.org/officeDocument/2006/relationships/font" Target="fonts/font9.fntdata"/><Relationship Id="rId52" Type="http://schemas.openxmlformats.org/officeDocument/2006/relationships/font" Target="fonts/font17.fntdata"/><Relationship Id="rId60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handoutMaster" Target="handoutMasters/handoutMaster1.xml"/><Relationship Id="rId43" Type="http://schemas.openxmlformats.org/officeDocument/2006/relationships/font" Target="fonts/font8.fntdata"/><Relationship Id="rId48" Type="http://schemas.openxmlformats.org/officeDocument/2006/relationships/font" Target="fonts/font13.fntdata"/><Relationship Id="rId56" Type="http://schemas.openxmlformats.org/officeDocument/2006/relationships/commentAuthors" Target="commentAuthors.xml"/><Relationship Id="rId8" Type="http://schemas.openxmlformats.org/officeDocument/2006/relationships/slide" Target="slides/slide3.xml"/><Relationship Id="rId51" Type="http://schemas.openxmlformats.org/officeDocument/2006/relationships/font" Target="fonts/font16.fntdata"/><Relationship Id="rId3" Type="http://schemas.openxmlformats.org/officeDocument/2006/relationships/customXml" Target="../customXml/item3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font" Target="fonts/font3.fntdata"/><Relationship Id="rId46" Type="http://schemas.openxmlformats.org/officeDocument/2006/relationships/font" Target="fonts/font11.fntdata"/><Relationship Id="rId59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ullivan, Elyse (NIH/OD) [E]" userId="60664c28-7ed0-44d7-9ca1-061e1533cf31" providerId="ADAL" clId="{BBB51CCB-42D7-4F3D-81B9-0CBDC5BDD9C1}"/>
    <pc:docChg chg="delSld modSld">
      <pc:chgData name="Sullivan, Elyse (NIH/OD) [E]" userId="60664c28-7ed0-44d7-9ca1-061e1533cf31" providerId="ADAL" clId="{BBB51CCB-42D7-4F3D-81B9-0CBDC5BDD9C1}" dt="2022-09-21T17:57:14.587" v="191" actId="962"/>
      <pc:docMkLst>
        <pc:docMk/>
      </pc:docMkLst>
      <pc:sldChg chg="del">
        <pc:chgData name="Sullivan, Elyse (NIH/OD) [E]" userId="60664c28-7ed0-44d7-9ca1-061e1533cf31" providerId="ADAL" clId="{BBB51CCB-42D7-4F3D-81B9-0CBDC5BDD9C1}" dt="2022-09-21T17:56:08.614" v="0" actId="47"/>
        <pc:sldMkLst>
          <pc:docMk/>
          <pc:sldMk cId="2858111350" sldId="287"/>
        </pc:sldMkLst>
      </pc:sldChg>
      <pc:sldChg chg="modSp mod">
        <pc:chgData name="Sullivan, Elyse (NIH/OD) [E]" userId="60664c28-7ed0-44d7-9ca1-061e1533cf31" providerId="ADAL" clId="{BBB51CCB-42D7-4F3D-81B9-0CBDC5BDD9C1}" dt="2022-09-21T17:57:14.587" v="191" actId="962"/>
        <pc:sldMkLst>
          <pc:docMk/>
          <pc:sldMk cId="3838010385" sldId="2145706220"/>
        </pc:sldMkLst>
        <pc:picChg chg="mod">
          <ac:chgData name="Sullivan, Elyse (NIH/OD) [E]" userId="60664c28-7ed0-44d7-9ca1-061e1533cf31" providerId="ADAL" clId="{BBB51CCB-42D7-4F3D-81B9-0CBDC5BDD9C1}" dt="2022-09-21T17:57:01.550" v="95" actId="962"/>
          <ac:picMkLst>
            <pc:docMk/>
            <pc:sldMk cId="3838010385" sldId="2145706220"/>
            <ac:picMk id="8" creationId="{C08EA2C8-C371-4A9D-A685-B11C8F50C8E0}"/>
          </ac:picMkLst>
        </pc:picChg>
        <pc:picChg chg="mod">
          <ac:chgData name="Sullivan, Elyse (NIH/OD) [E]" userId="60664c28-7ed0-44d7-9ca1-061e1533cf31" providerId="ADAL" clId="{BBB51CCB-42D7-4F3D-81B9-0CBDC5BDD9C1}" dt="2022-09-21T17:57:14.587" v="191" actId="962"/>
          <ac:picMkLst>
            <pc:docMk/>
            <pc:sldMk cId="3838010385" sldId="2145706220"/>
            <ac:picMk id="16" creationId="{5605D0D3-9757-4736-A184-B5E41FF63BDE}"/>
          </ac:picMkLst>
        </pc:picChg>
      </pc:sldChg>
      <pc:sldChg chg="del">
        <pc:chgData name="Sullivan, Elyse (NIH/OD) [E]" userId="60664c28-7ed0-44d7-9ca1-061e1533cf31" providerId="ADAL" clId="{BBB51CCB-42D7-4F3D-81B9-0CBDC5BDD9C1}" dt="2022-09-21T17:56:15.656" v="2" actId="47"/>
        <pc:sldMkLst>
          <pc:docMk/>
          <pc:sldMk cId="2866561289" sldId="2145706233"/>
        </pc:sldMkLst>
      </pc:sldChg>
      <pc:sldChg chg="del">
        <pc:chgData name="Sullivan, Elyse (NIH/OD) [E]" userId="60664c28-7ed0-44d7-9ca1-061e1533cf31" providerId="ADAL" clId="{BBB51CCB-42D7-4F3D-81B9-0CBDC5BDD9C1}" dt="2022-09-21T17:56:09.524" v="1" actId="47"/>
        <pc:sldMkLst>
          <pc:docMk/>
          <pc:sldMk cId="3055532730" sldId="2145706246"/>
        </pc:sldMkLst>
      </pc:sldChg>
      <pc:sldChg chg="del">
        <pc:chgData name="Sullivan, Elyse (NIH/OD) [E]" userId="60664c28-7ed0-44d7-9ca1-061e1533cf31" providerId="ADAL" clId="{BBB51CCB-42D7-4F3D-81B9-0CBDC5BDD9C1}" dt="2022-09-21T17:56:17.046" v="3" actId="47"/>
        <pc:sldMkLst>
          <pc:docMk/>
          <pc:sldMk cId="1698250061" sldId="2145706265"/>
        </pc:sldMkLst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4_2">
  <dgm:title val=""/>
  <dgm:desc val=""/>
  <dgm:catLst>
    <dgm:cat type="accent4" pri="112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ln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8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5_2">
  <dgm:title val=""/>
  <dgm:desc val=""/>
  <dgm:catLst>
    <dgm:cat type="accent5" pri="11200"/>
  </dgm:catLst>
  <dgm:styleLbl name="node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ln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8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B7C4621-5F12-4536-9411-7E22F3A6E603}" type="doc">
      <dgm:prSet loTypeId="urn:microsoft.com/office/officeart/2005/8/layout/vList2" loCatId="list" qsTypeId="urn:microsoft.com/office/officeart/2005/8/quickstyle/simple1" qsCatId="simple" csTypeId="urn:microsoft.com/office/officeart/2005/8/colors/accent4_2" csCatId="accent4" phldr="1"/>
      <dgm:spPr/>
      <dgm:t>
        <a:bodyPr/>
        <a:lstStyle/>
        <a:p>
          <a:endParaRPr lang="en-US"/>
        </a:p>
      </dgm:t>
    </dgm:pt>
    <dgm:pt modelId="{3B33D608-7575-4A70-A379-FBCAB3545A90}">
      <dgm:prSet phldrT="[Text]" custT="1"/>
      <dgm:spPr/>
      <dgm:t>
        <a:bodyPr/>
        <a:lstStyle/>
        <a:p>
          <a:r>
            <a:rPr lang="en-US" sz="3200"/>
            <a:t>Applicability</a:t>
          </a:r>
        </a:p>
      </dgm:t>
      <dgm:extLst>
        <a:ext uri="{E40237B7-FDA0-4F09-8148-C483321AD2D9}">
          <dgm14:cNvPr xmlns:dgm14="http://schemas.microsoft.com/office/drawing/2010/diagram" id="0" name="" descr="Applicability&#10; All research, funded or conducted in whole or in part by NIH, that results in the generation of &quot;scientific data&quot;.&#10; &#10; &#10; &#10;Requirements&#10; Submission of DMS Plan with all applications for funding beginning January 25, 2023&#10; Compliance with the DMS Plan approved by the funding NIH Institute, Center, or Office &#10;"/>
        </a:ext>
      </dgm:extLst>
    </dgm:pt>
    <dgm:pt modelId="{106376CA-CA2B-4F17-B217-0824CEEDFF45}" type="parTrans" cxnId="{5363723A-4B76-490D-B8CB-7ECE2E724577}">
      <dgm:prSet/>
      <dgm:spPr/>
      <dgm:t>
        <a:bodyPr/>
        <a:lstStyle/>
        <a:p>
          <a:endParaRPr lang="en-US"/>
        </a:p>
      </dgm:t>
    </dgm:pt>
    <dgm:pt modelId="{37BE864D-3BD6-453E-BB6C-8E238C0DEDB6}" type="sibTrans" cxnId="{5363723A-4B76-490D-B8CB-7ECE2E724577}">
      <dgm:prSet/>
      <dgm:spPr/>
      <dgm:t>
        <a:bodyPr/>
        <a:lstStyle/>
        <a:p>
          <a:endParaRPr lang="en-US"/>
        </a:p>
      </dgm:t>
    </dgm:pt>
    <dgm:pt modelId="{B3AFEDBB-FAFA-4E98-A10A-B8324167D6CB}">
      <dgm:prSet phldrT="[Text]" custT="1"/>
      <dgm:spPr/>
      <dgm:t>
        <a:bodyPr/>
        <a:lstStyle/>
        <a:p>
          <a:pPr marL="0" indent="0">
            <a:lnSpc>
              <a:spcPct val="107000"/>
            </a:lnSpc>
            <a:buFont typeface="Arial" panose="020B0604020202020204" pitchFamily="34" charset="0"/>
            <a:buNone/>
          </a:pPr>
          <a:r>
            <a:rPr lang="en-US" sz="2400">
              <a:latin typeface="Open Sans"/>
              <a:ea typeface="Open Sans"/>
              <a:cs typeface="Open Sans"/>
            </a:rPr>
            <a:t>All research, funded or conducted in whole or in part by NIH, that results in the generation of </a:t>
          </a:r>
          <a:r>
            <a:rPr lang="en-US" sz="2400" b="0">
              <a:latin typeface="Open Sans"/>
              <a:ea typeface="Open Sans"/>
              <a:cs typeface="Open Sans"/>
            </a:rPr>
            <a:t>"</a:t>
          </a:r>
          <a:r>
            <a:rPr lang="en-US" sz="2400" b="1">
              <a:latin typeface="Open Sans"/>
              <a:ea typeface="Open Sans"/>
              <a:cs typeface="Open Sans"/>
            </a:rPr>
            <a:t>scientific data</a:t>
          </a:r>
          <a:r>
            <a:rPr lang="en-US" sz="2400">
              <a:latin typeface="Open Sans"/>
              <a:ea typeface="Open Sans"/>
              <a:cs typeface="Open Sans"/>
            </a:rPr>
            <a:t>".</a:t>
          </a:r>
          <a:endParaRPr lang="en-US" sz="2400"/>
        </a:p>
      </dgm:t>
      <dgm:extLst>
        <a:ext uri="{E40237B7-FDA0-4F09-8148-C483321AD2D9}">
          <dgm14:cNvPr xmlns:dgm14="http://schemas.microsoft.com/office/drawing/2010/diagram" id="0" name="" descr="Applicability&#10; All research, funded or conducted in whole or in part by NIH, that results in the generation of &quot;scientific data&quot;.&#10; &#10; &#10; &#10;Requirements&#10; Submission of DMS Plan with all applications for funding beginning January 25, 2023&#10; Compliance with the DMS Plan approved by the funding NIH Institute, Center, or Office &#10;"/>
        </a:ext>
      </dgm:extLst>
    </dgm:pt>
    <dgm:pt modelId="{DD01D03B-DF12-49D9-858E-862CEDF8B258}" type="parTrans" cxnId="{1E49B5C4-B9D7-4AB7-AA91-3D342D793C54}">
      <dgm:prSet/>
      <dgm:spPr/>
      <dgm:t>
        <a:bodyPr/>
        <a:lstStyle/>
        <a:p>
          <a:endParaRPr lang="en-US"/>
        </a:p>
      </dgm:t>
    </dgm:pt>
    <dgm:pt modelId="{77167F7C-4D22-4F45-AFC6-F33A553956D1}" type="sibTrans" cxnId="{1E49B5C4-B9D7-4AB7-AA91-3D342D793C54}">
      <dgm:prSet/>
      <dgm:spPr/>
      <dgm:t>
        <a:bodyPr/>
        <a:lstStyle/>
        <a:p>
          <a:endParaRPr lang="en-US"/>
        </a:p>
      </dgm:t>
    </dgm:pt>
    <dgm:pt modelId="{BE3BCEAC-08F9-458F-8DFB-2CFB74C8774D}">
      <dgm:prSet phldrT="[Text]" custT="1"/>
      <dgm:spPr/>
      <dgm:t>
        <a:bodyPr/>
        <a:lstStyle/>
        <a:p>
          <a:r>
            <a:rPr lang="en-US" sz="3200"/>
            <a:t>Requirements</a:t>
          </a:r>
          <a:endParaRPr lang="en-US" sz="2500"/>
        </a:p>
      </dgm:t>
      <dgm:extLst>
        <a:ext uri="{E40237B7-FDA0-4F09-8148-C483321AD2D9}">
          <dgm14:cNvPr xmlns:dgm14="http://schemas.microsoft.com/office/drawing/2010/diagram" id="0" name="" descr="Applicability&#10; All research, funded or conducted in whole or in part by NIH, that results in the generation of &quot;scientific data&quot;.&#10; &#10; &#10; &#10;Requirements&#10; Submission of DMS Plan with all applications for funding beginning January 25, 2023&#10; Compliance with the DMS Plan approved by the funding NIH Institute, Center, or Office &#10;"/>
        </a:ext>
      </dgm:extLst>
    </dgm:pt>
    <dgm:pt modelId="{D7F45045-414A-4A3B-97D2-09F17734631A}" type="parTrans" cxnId="{12967316-F37B-43F3-BB0E-C8B2D45C4E33}">
      <dgm:prSet/>
      <dgm:spPr/>
      <dgm:t>
        <a:bodyPr/>
        <a:lstStyle/>
        <a:p>
          <a:endParaRPr lang="en-US"/>
        </a:p>
      </dgm:t>
    </dgm:pt>
    <dgm:pt modelId="{E67EF888-2391-41E7-813F-DE4B411700F0}" type="sibTrans" cxnId="{12967316-F37B-43F3-BB0E-C8B2D45C4E33}">
      <dgm:prSet/>
      <dgm:spPr/>
      <dgm:t>
        <a:bodyPr/>
        <a:lstStyle/>
        <a:p>
          <a:endParaRPr lang="en-US"/>
        </a:p>
      </dgm:t>
    </dgm:pt>
    <dgm:pt modelId="{170DE93F-1608-4109-8EC8-3C58A128EA76}">
      <dgm:prSet phldrT="[Text]" custT="1"/>
      <dgm:spPr/>
      <dgm:t>
        <a:bodyPr/>
        <a:lstStyle/>
        <a:p>
          <a:pPr marL="365760" indent="-365760">
            <a:lnSpc>
              <a:spcPct val="107000"/>
            </a:lnSpc>
            <a:spcBef>
              <a:spcPts val="1200"/>
            </a:spcBef>
            <a:spcAft>
              <a:spcPts val="1200"/>
            </a:spcAft>
            <a:buFont typeface="Wingdings" panose="05000000000000000000" pitchFamily="2" charset="2"/>
            <a:buChar char="ü"/>
          </a:pPr>
          <a:r>
            <a:rPr lang="en-US" sz="2400" b="1">
              <a:latin typeface="Open Sans"/>
              <a:ea typeface="Open Sans"/>
              <a:cs typeface="Open Sans"/>
            </a:rPr>
            <a:t>Submission</a:t>
          </a:r>
          <a:r>
            <a:rPr lang="en-US" sz="2400">
              <a:latin typeface="Open Sans"/>
              <a:ea typeface="Open Sans"/>
              <a:cs typeface="Open Sans"/>
            </a:rPr>
            <a:t> </a:t>
          </a:r>
          <a:r>
            <a:rPr lang="en-US" sz="2400" b="1">
              <a:latin typeface="Open Sans"/>
              <a:ea typeface="Open Sans"/>
              <a:cs typeface="Open Sans"/>
            </a:rPr>
            <a:t>of DMS Plan </a:t>
          </a:r>
          <a:r>
            <a:rPr lang="en-US" sz="2400">
              <a:latin typeface="Open Sans"/>
              <a:ea typeface="Open Sans"/>
              <a:cs typeface="Open Sans"/>
            </a:rPr>
            <a:t>with all applications for funding</a:t>
          </a:r>
          <a:endParaRPr lang="en-US" sz="2400"/>
        </a:p>
      </dgm:t>
      <dgm:extLst>
        <a:ext uri="{E40237B7-FDA0-4F09-8148-C483321AD2D9}">
          <dgm14:cNvPr xmlns:dgm14="http://schemas.microsoft.com/office/drawing/2010/diagram" id="0" name="" descr="Applicability&#10; All research, funded or conducted in whole or in part by NIH, that results in the generation of &quot;scientific data&quot;.&#10; &#10; &#10; &#10;Requirements&#10; Submission of DMS Plan with all applications for funding beginning January 25, 2023&#10; Compliance with the DMS Plan approved by the funding NIH Institute, Center, or Office &#10;"/>
        </a:ext>
      </dgm:extLst>
    </dgm:pt>
    <dgm:pt modelId="{DF7A55DB-EEA6-48A2-B84C-10AFDFF30053}" type="parTrans" cxnId="{177DA645-183F-475D-BAF5-E97B589CDD0C}">
      <dgm:prSet/>
      <dgm:spPr/>
      <dgm:t>
        <a:bodyPr/>
        <a:lstStyle/>
        <a:p>
          <a:endParaRPr lang="en-US"/>
        </a:p>
      </dgm:t>
    </dgm:pt>
    <dgm:pt modelId="{C1CE4FBB-6E2F-4C33-8343-66F478A8B2D4}" type="sibTrans" cxnId="{177DA645-183F-475D-BAF5-E97B589CDD0C}">
      <dgm:prSet/>
      <dgm:spPr/>
      <dgm:t>
        <a:bodyPr/>
        <a:lstStyle/>
        <a:p>
          <a:endParaRPr lang="en-US"/>
        </a:p>
      </dgm:t>
    </dgm:pt>
    <dgm:pt modelId="{BC75DF67-C8B9-43F6-9B57-B9AE0B167F50}">
      <dgm:prSet phldrT="[Text]" custT="1"/>
      <dgm:spPr/>
      <dgm:t>
        <a:bodyPr/>
        <a:lstStyle/>
        <a:p>
          <a:pPr marL="365760" indent="-365760">
            <a:lnSpc>
              <a:spcPct val="107000"/>
            </a:lnSpc>
            <a:spcBef>
              <a:spcPts val="1200"/>
            </a:spcBef>
            <a:spcAft>
              <a:spcPts val="1200"/>
            </a:spcAft>
            <a:buFont typeface="Wingdings" panose="05000000000000000000" pitchFamily="2" charset="2"/>
            <a:buChar char="ü"/>
          </a:pPr>
          <a:r>
            <a:rPr lang="en-US" sz="2400" b="1">
              <a:latin typeface="Open Sans"/>
              <a:ea typeface="Open Sans"/>
              <a:cs typeface="Open Sans"/>
            </a:rPr>
            <a:t>Compliance</a:t>
          </a:r>
          <a:r>
            <a:rPr lang="en-US" sz="2400">
              <a:latin typeface="Open Sans"/>
              <a:ea typeface="Open Sans"/>
              <a:cs typeface="Open Sans"/>
            </a:rPr>
            <a:t> </a:t>
          </a:r>
          <a:r>
            <a:rPr lang="en-US" sz="2400" b="1">
              <a:latin typeface="Open Sans"/>
              <a:ea typeface="Open Sans"/>
              <a:cs typeface="Open Sans"/>
            </a:rPr>
            <a:t>with the DMS Plan </a:t>
          </a:r>
          <a:r>
            <a:rPr lang="en-US" sz="2400">
              <a:latin typeface="Open Sans"/>
              <a:ea typeface="Open Sans"/>
              <a:cs typeface="Open Sans"/>
            </a:rPr>
            <a:t>approved by the funding NIH Institute, Center, or Office </a:t>
          </a:r>
          <a:endParaRPr lang="en-US" sz="2400"/>
        </a:p>
      </dgm:t>
    </dgm:pt>
    <dgm:pt modelId="{45AA20CF-2289-46C1-8F17-4E8351AE8751}" type="parTrans" cxnId="{0A7595DC-8E32-4EF0-9C9E-3C5F9799ECED}">
      <dgm:prSet/>
      <dgm:spPr/>
      <dgm:t>
        <a:bodyPr/>
        <a:lstStyle/>
        <a:p>
          <a:endParaRPr lang="en-US"/>
        </a:p>
      </dgm:t>
    </dgm:pt>
    <dgm:pt modelId="{82FEF657-8BCA-46AD-B377-B151CFCFE0A7}" type="sibTrans" cxnId="{0A7595DC-8E32-4EF0-9C9E-3C5F9799ECED}">
      <dgm:prSet/>
      <dgm:spPr/>
      <dgm:t>
        <a:bodyPr/>
        <a:lstStyle/>
        <a:p>
          <a:endParaRPr lang="en-US"/>
        </a:p>
      </dgm:t>
    </dgm:pt>
    <dgm:pt modelId="{A9C7430C-3508-4ADA-900E-B1107F5ECB7D}">
      <dgm:prSet phldrT="[Text]" custT="1"/>
      <dgm:spPr/>
      <dgm:t>
        <a:bodyPr/>
        <a:lstStyle/>
        <a:p>
          <a:pPr marL="0" indent="0">
            <a:lnSpc>
              <a:spcPct val="107000"/>
            </a:lnSpc>
            <a:buFont typeface="Arial" panose="020B0604020202020204" pitchFamily="34" charset="0"/>
            <a:buNone/>
          </a:pPr>
          <a:endParaRPr lang="en-US" sz="2400"/>
        </a:p>
      </dgm:t>
    </dgm:pt>
    <dgm:pt modelId="{2AF84A24-4850-4D64-BDC9-6DA79E3EE07D}" type="parTrans" cxnId="{D17F97D3-7946-4C12-822F-535823D8639D}">
      <dgm:prSet/>
      <dgm:spPr/>
      <dgm:t>
        <a:bodyPr/>
        <a:lstStyle/>
        <a:p>
          <a:endParaRPr lang="en-US"/>
        </a:p>
      </dgm:t>
    </dgm:pt>
    <dgm:pt modelId="{B6A88FB3-E493-4C72-9460-CDF2E3CD1182}" type="sibTrans" cxnId="{D17F97D3-7946-4C12-822F-535823D8639D}">
      <dgm:prSet/>
      <dgm:spPr/>
      <dgm:t>
        <a:bodyPr/>
        <a:lstStyle/>
        <a:p>
          <a:endParaRPr lang="en-US"/>
        </a:p>
      </dgm:t>
    </dgm:pt>
    <dgm:pt modelId="{3D162A5E-3BF2-4FD0-B56B-C14066BD82E4}">
      <dgm:prSet phldrT="[Text]" custT="1"/>
      <dgm:spPr/>
      <dgm:t>
        <a:bodyPr/>
        <a:lstStyle/>
        <a:p>
          <a:pPr marL="0" indent="0">
            <a:lnSpc>
              <a:spcPct val="107000"/>
            </a:lnSpc>
            <a:buFont typeface="Arial" panose="020B0604020202020204" pitchFamily="34" charset="0"/>
            <a:buNone/>
          </a:pPr>
          <a:endParaRPr lang="en-US" sz="2400"/>
        </a:p>
      </dgm:t>
    </dgm:pt>
    <dgm:pt modelId="{7FDF2AB6-0A40-4F46-86AD-A2A09A591FEE}" type="parTrans" cxnId="{47AEE554-9963-444D-91AE-70BE8E492CE8}">
      <dgm:prSet/>
      <dgm:spPr/>
      <dgm:t>
        <a:bodyPr/>
        <a:lstStyle/>
        <a:p>
          <a:endParaRPr lang="en-US"/>
        </a:p>
      </dgm:t>
    </dgm:pt>
    <dgm:pt modelId="{2965AA6C-0827-4025-A842-57B0F61AB7CF}" type="sibTrans" cxnId="{47AEE554-9963-444D-91AE-70BE8E492CE8}">
      <dgm:prSet/>
      <dgm:spPr/>
      <dgm:t>
        <a:bodyPr/>
        <a:lstStyle/>
        <a:p>
          <a:endParaRPr lang="en-US"/>
        </a:p>
      </dgm:t>
    </dgm:pt>
    <dgm:pt modelId="{F1939DC4-9907-42BA-BF03-102E201F56AF}">
      <dgm:prSet phldrT="[Text]" custT="1"/>
      <dgm:spPr/>
      <dgm:t>
        <a:bodyPr/>
        <a:lstStyle/>
        <a:p>
          <a:pPr marL="0" indent="0">
            <a:lnSpc>
              <a:spcPct val="107000"/>
            </a:lnSpc>
            <a:buFont typeface="Arial" panose="020B0604020202020204" pitchFamily="34" charset="0"/>
            <a:buNone/>
          </a:pPr>
          <a:endParaRPr lang="en-US" sz="2400"/>
        </a:p>
      </dgm:t>
    </dgm:pt>
    <dgm:pt modelId="{F0CFCA6F-AE2C-48F7-AF21-D1C55271D4C7}" type="parTrans" cxnId="{40133678-742D-4AD7-BBA8-D8DCBC04EE08}">
      <dgm:prSet/>
      <dgm:spPr/>
      <dgm:t>
        <a:bodyPr/>
        <a:lstStyle/>
        <a:p>
          <a:endParaRPr lang="en-US"/>
        </a:p>
      </dgm:t>
    </dgm:pt>
    <dgm:pt modelId="{03FB67D8-6AAA-4923-B798-F4D2B7AB5F14}" type="sibTrans" cxnId="{40133678-742D-4AD7-BBA8-D8DCBC04EE08}">
      <dgm:prSet/>
      <dgm:spPr/>
      <dgm:t>
        <a:bodyPr/>
        <a:lstStyle/>
        <a:p>
          <a:endParaRPr lang="en-US"/>
        </a:p>
      </dgm:t>
    </dgm:pt>
    <dgm:pt modelId="{3C38C80E-B27A-469E-B1DB-A8C482BA4250}" type="pres">
      <dgm:prSet presAssocID="{7B7C4621-5F12-4536-9411-7E22F3A6E603}" presName="linear" presStyleCnt="0">
        <dgm:presLayoutVars>
          <dgm:animLvl val="lvl"/>
          <dgm:resizeHandles val="exact"/>
        </dgm:presLayoutVars>
      </dgm:prSet>
      <dgm:spPr/>
    </dgm:pt>
    <dgm:pt modelId="{F83112A2-4E5D-47CB-883B-8008097C6818}" type="pres">
      <dgm:prSet presAssocID="{3B33D608-7575-4A70-A379-FBCAB3545A90}" presName="parentText" presStyleLbl="node1" presStyleIdx="0" presStyleCnt="2" custScaleY="51132">
        <dgm:presLayoutVars>
          <dgm:chMax val="0"/>
          <dgm:bulletEnabled val="1"/>
        </dgm:presLayoutVars>
      </dgm:prSet>
      <dgm:spPr/>
    </dgm:pt>
    <dgm:pt modelId="{FB2B7BE5-7160-4AF9-B53F-6CF53681C151}" type="pres">
      <dgm:prSet presAssocID="{3B33D608-7575-4A70-A379-FBCAB3545A90}" presName="childText" presStyleLbl="revTx" presStyleIdx="0" presStyleCnt="2">
        <dgm:presLayoutVars>
          <dgm:bulletEnabled val="1"/>
        </dgm:presLayoutVars>
      </dgm:prSet>
      <dgm:spPr/>
    </dgm:pt>
    <dgm:pt modelId="{5D4F250B-D9A7-4AAB-B937-96F9342D60D1}" type="pres">
      <dgm:prSet presAssocID="{BE3BCEAC-08F9-458F-8DFB-2CFB74C8774D}" presName="parentText" presStyleLbl="node1" presStyleIdx="1" presStyleCnt="2" custScaleY="53406" custLinFactNeighborX="-5293">
        <dgm:presLayoutVars>
          <dgm:chMax val="0"/>
          <dgm:bulletEnabled val="1"/>
        </dgm:presLayoutVars>
      </dgm:prSet>
      <dgm:spPr/>
    </dgm:pt>
    <dgm:pt modelId="{840131D6-98A0-426D-A0D4-20B3E92974A9}" type="pres">
      <dgm:prSet presAssocID="{BE3BCEAC-08F9-458F-8DFB-2CFB74C8774D}" presName="childText" presStyleLbl="revTx" presStyleIdx="1" presStyleCnt="2" custScaleY="144025">
        <dgm:presLayoutVars>
          <dgm:bulletEnabled val="1"/>
        </dgm:presLayoutVars>
      </dgm:prSet>
      <dgm:spPr/>
    </dgm:pt>
  </dgm:ptLst>
  <dgm:cxnLst>
    <dgm:cxn modelId="{72BEE20E-CC65-4775-AC2C-0079DF816BDB}" type="presOf" srcId="{170DE93F-1608-4109-8EC8-3C58A128EA76}" destId="{840131D6-98A0-426D-A0D4-20B3E92974A9}" srcOrd="0" destOrd="0" presId="urn:microsoft.com/office/officeart/2005/8/layout/vList2"/>
    <dgm:cxn modelId="{DC85EE14-34B5-4391-BF4A-49E77BFDCD20}" type="presOf" srcId="{3D162A5E-3BF2-4FD0-B56B-C14066BD82E4}" destId="{FB2B7BE5-7160-4AF9-B53F-6CF53681C151}" srcOrd="0" destOrd="1" presId="urn:microsoft.com/office/officeart/2005/8/layout/vList2"/>
    <dgm:cxn modelId="{12967316-F37B-43F3-BB0E-C8B2D45C4E33}" srcId="{7B7C4621-5F12-4536-9411-7E22F3A6E603}" destId="{BE3BCEAC-08F9-458F-8DFB-2CFB74C8774D}" srcOrd="1" destOrd="0" parTransId="{D7F45045-414A-4A3B-97D2-09F17734631A}" sibTransId="{E67EF888-2391-41E7-813F-DE4B411700F0}"/>
    <dgm:cxn modelId="{5363723A-4B76-490D-B8CB-7ECE2E724577}" srcId="{7B7C4621-5F12-4536-9411-7E22F3A6E603}" destId="{3B33D608-7575-4A70-A379-FBCAB3545A90}" srcOrd="0" destOrd="0" parTransId="{106376CA-CA2B-4F17-B217-0824CEEDFF45}" sibTransId="{37BE864D-3BD6-453E-BB6C-8E238C0DEDB6}"/>
    <dgm:cxn modelId="{C74ABB5C-FB42-41B4-B1F9-78CCF331949E}" type="presOf" srcId="{A9C7430C-3508-4ADA-900E-B1107F5ECB7D}" destId="{FB2B7BE5-7160-4AF9-B53F-6CF53681C151}" srcOrd="0" destOrd="3" presId="urn:microsoft.com/office/officeart/2005/8/layout/vList2"/>
    <dgm:cxn modelId="{177DA645-183F-475D-BAF5-E97B589CDD0C}" srcId="{BE3BCEAC-08F9-458F-8DFB-2CFB74C8774D}" destId="{170DE93F-1608-4109-8EC8-3C58A128EA76}" srcOrd="0" destOrd="0" parTransId="{DF7A55DB-EEA6-48A2-B84C-10AFDFF30053}" sibTransId="{C1CE4FBB-6E2F-4C33-8343-66F478A8B2D4}"/>
    <dgm:cxn modelId="{4C1A806C-AE51-44D2-91A5-1672783115D3}" type="presOf" srcId="{7B7C4621-5F12-4536-9411-7E22F3A6E603}" destId="{3C38C80E-B27A-469E-B1DB-A8C482BA4250}" srcOrd="0" destOrd="0" presId="urn:microsoft.com/office/officeart/2005/8/layout/vList2"/>
    <dgm:cxn modelId="{7EBB384F-3C1F-4192-ABFC-40B9CC5E9C35}" type="presOf" srcId="{3B33D608-7575-4A70-A379-FBCAB3545A90}" destId="{F83112A2-4E5D-47CB-883B-8008097C6818}" srcOrd="0" destOrd="0" presId="urn:microsoft.com/office/officeart/2005/8/layout/vList2"/>
    <dgm:cxn modelId="{47AEE554-9963-444D-91AE-70BE8E492CE8}" srcId="{3B33D608-7575-4A70-A379-FBCAB3545A90}" destId="{3D162A5E-3BF2-4FD0-B56B-C14066BD82E4}" srcOrd="1" destOrd="0" parTransId="{7FDF2AB6-0A40-4F46-86AD-A2A09A591FEE}" sibTransId="{2965AA6C-0827-4025-A842-57B0F61AB7CF}"/>
    <dgm:cxn modelId="{40133678-742D-4AD7-BBA8-D8DCBC04EE08}" srcId="{3B33D608-7575-4A70-A379-FBCAB3545A90}" destId="{F1939DC4-9907-42BA-BF03-102E201F56AF}" srcOrd="2" destOrd="0" parTransId="{F0CFCA6F-AE2C-48F7-AF21-D1C55271D4C7}" sibTransId="{03FB67D8-6AAA-4923-B798-F4D2B7AB5F14}"/>
    <dgm:cxn modelId="{4F8E127C-EFC2-4C34-A0DC-C4584FEC1875}" type="presOf" srcId="{B3AFEDBB-FAFA-4E98-A10A-B8324167D6CB}" destId="{FB2B7BE5-7160-4AF9-B53F-6CF53681C151}" srcOrd="0" destOrd="0" presId="urn:microsoft.com/office/officeart/2005/8/layout/vList2"/>
    <dgm:cxn modelId="{1A0D157D-97A4-4BA1-A018-56888CD2A05D}" type="presOf" srcId="{F1939DC4-9907-42BA-BF03-102E201F56AF}" destId="{FB2B7BE5-7160-4AF9-B53F-6CF53681C151}" srcOrd="0" destOrd="2" presId="urn:microsoft.com/office/officeart/2005/8/layout/vList2"/>
    <dgm:cxn modelId="{1E49B5C4-B9D7-4AB7-AA91-3D342D793C54}" srcId="{3B33D608-7575-4A70-A379-FBCAB3545A90}" destId="{B3AFEDBB-FAFA-4E98-A10A-B8324167D6CB}" srcOrd="0" destOrd="0" parTransId="{DD01D03B-DF12-49D9-858E-862CEDF8B258}" sibTransId="{77167F7C-4D22-4F45-AFC6-F33A553956D1}"/>
    <dgm:cxn modelId="{D17F97D3-7946-4C12-822F-535823D8639D}" srcId="{3B33D608-7575-4A70-A379-FBCAB3545A90}" destId="{A9C7430C-3508-4ADA-900E-B1107F5ECB7D}" srcOrd="3" destOrd="0" parTransId="{2AF84A24-4850-4D64-BDC9-6DA79E3EE07D}" sibTransId="{B6A88FB3-E493-4C72-9460-CDF2E3CD1182}"/>
    <dgm:cxn modelId="{0A7595DC-8E32-4EF0-9C9E-3C5F9799ECED}" srcId="{BE3BCEAC-08F9-458F-8DFB-2CFB74C8774D}" destId="{BC75DF67-C8B9-43F6-9B57-B9AE0B167F50}" srcOrd="1" destOrd="0" parTransId="{45AA20CF-2289-46C1-8F17-4E8351AE8751}" sibTransId="{82FEF657-8BCA-46AD-B377-B151CFCFE0A7}"/>
    <dgm:cxn modelId="{964971E4-689F-419D-BFAC-F8E8E5BBE44D}" type="presOf" srcId="{BC75DF67-C8B9-43F6-9B57-B9AE0B167F50}" destId="{840131D6-98A0-426D-A0D4-20B3E92974A9}" srcOrd="0" destOrd="1" presId="urn:microsoft.com/office/officeart/2005/8/layout/vList2"/>
    <dgm:cxn modelId="{17C26EFB-626D-4B46-8180-9BFBEED3618B}" type="presOf" srcId="{BE3BCEAC-08F9-458F-8DFB-2CFB74C8774D}" destId="{5D4F250B-D9A7-4AAB-B937-96F9342D60D1}" srcOrd="0" destOrd="0" presId="urn:microsoft.com/office/officeart/2005/8/layout/vList2"/>
    <dgm:cxn modelId="{1F9448B1-9B26-436D-99E1-39C8C394916E}" type="presParOf" srcId="{3C38C80E-B27A-469E-B1DB-A8C482BA4250}" destId="{F83112A2-4E5D-47CB-883B-8008097C6818}" srcOrd="0" destOrd="0" presId="urn:microsoft.com/office/officeart/2005/8/layout/vList2"/>
    <dgm:cxn modelId="{E8A9BB42-27CA-4613-A9CD-8E0149E947CC}" type="presParOf" srcId="{3C38C80E-B27A-469E-B1DB-A8C482BA4250}" destId="{FB2B7BE5-7160-4AF9-B53F-6CF53681C151}" srcOrd="1" destOrd="0" presId="urn:microsoft.com/office/officeart/2005/8/layout/vList2"/>
    <dgm:cxn modelId="{21B99486-538B-4459-9417-9361548B7AF5}" type="presParOf" srcId="{3C38C80E-B27A-469E-B1DB-A8C482BA4250}" destId="{5D4F250B-D9A7-4AAB-B937-96F9342D60D1}" srcOrd="2" destOrd="0" presId="urn:microsoft.com/office/officeart/2005/8/layout/vList2"/>
    <dgm:cxn modelId="{D0FAFB13-3801-4925-A4F1-98763BE903E1}" type="presParOf" srcId="{3C38C80E-B27A-469E-B1DB-A8C482BA4250}" destId="{840131D6-98A0-426D-A0D4-20B3E92974A9}" srcOrd="3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1AB4E95-0853-4E88-B797-6C766DF7C154}" type="doc">
      <dgm:prSet loTypeId="urn:microsoft.com/office/officeart/2005/8/layout/vList2" loCatId="list" qsTypeId="urn:microsoft.com/office/officeart/2005/8/quickstyle/simple2" qsCatId="simple" csTypeId="urn:microsoft.com/office/officeart/2005/8/colors/accent5_2" csCatId="accent5" phldr="1"/>
      <dgm:spPr/>
      <dgm:t>
        <a:bodyPr/>
        <a:lstStyle/>
        <a:p>
          <a:endParaRPr lang="en-US"/>
        </a:p>
      </dgm:t>
    </dgm:pt>
    <dgm:pt modelId="{884CB3C4-2CD8-47DF-AC03-A85FF94542C1}">
      <dgm:prSet phldrT="[Text]"/>
      <dgm:spPr/>
      <dgm:t>
        <a:bodyPr/>
        <a:lstStyle/>
        <a:p>
          <a:pPr rtl="0">
            <a:lnSpc>
              <a:spcPct val="108000"/>
            </a:lnSpc>
            <a:buFont typeface="Wingdings" panose="05000000000000000000" pitchFamily="2" charset="2"/>
            <a:buChar char="ü"/>
          </a:pPr>
          <a:r>
            <a:rPr lang="en-US" b="0">
              <a:latin typeface="Open Sans"/>
              <a:ea typeface="Open Sans"/>
              <a:cs typeface="Open Sans"/>
            </a:rPr>
            <a:t>De-identify to the greatest extent while maintaining scientific utility; Use Common Rule </a:t>
          </a:r>
          <a:r>
            <a:rPr lang="en-US" b="0" u="sng">
              <a:latin typeface="Open Sans"/>
              <a:ea typeface="Open Sans"/>
              <a:cs typeface="Open Sans"/>
            </a:rPr>
            <a:t>and</a:t>
          </a:r>
          <a:r>
            <a:rPr lang="en-US" b="0">
              <a:latin typeface="Open Sans"/>
              <a:ea typeface="Open Sans"/>
              <a:cs typeface="Open Sans"/>
            </a:rPr>
            <a:t> HIPAA Privacy Rule standards </a:t>
          </a:r>
          <a:endParaRPr lang="en-US"/>
        </a:p>
      </dgm:t>
    </dgm:pt>
    <dgm:pt modelId="{748D1CC2-FF53-4FD0-A66C-2DC88BA1F754}" type="parTrans" cxnId="{1D4A2D1D-9B7D-4F16-87C1-E3B325FA7BC1}">
      <dgm:prSet/>
      <dgm:spPr/>
      <dgm:t>
        <a:bodyPr/>
        <a:lstStyle/>
        <a:p>
          <a:endParaRPr lang="en-US"/>
        </a:p>
      </dgm:t>
    </dgm:pt>
    <dgm:pt modelId="{2CD6499F-F772-422B-A33F-C0FE47A081BC}" type="sibTrans" cxnId="{1D4A2D1D-9B7D-4F16-87C1-E3B325FA7BC1}">
      <dgm:prSet/>
      <dgm:spPr/>
      <dgm:t>
        <a:bodyPr/>
        <a:lstStyle/>
        <a:p>
          <a:endParaRPr lang="en-US"/>
        </a:p>
      </dgm:t>
    </dgm:pt>
    <dgm:pt modelId="{03902951-D480-42D9-8AA1-CF3C3FE3F657}">
      <dgm:prSet phldrT="[Text]"/>
      <dgm:spPr/>
      <dgm:t>
        <a:bodyPr/>
        <a:lstStyle/>
        <a:p>
          <a:pPr>
            <a:lnSpc>
              <a:spcPct val="108000"/>
            </a:lnSpc>
          </a:pPr>
          <a:r>
            <a:rPr lang="en-US" b="0">
              <a:latin typeface="Open Sans"/>
              <a:ea typeface="Open Sans"/>
              <a:cs typeface="Open Sans"/>
            </a:rPr>
            <a:t>Use agreements for transferring data </a:t>
          </a:r>
        </a:p>
      </dgm:t>
    </dgm:pt>
    <dgm:pt modelId="{F6F8FE83-8ED2-4A33-8E01-64623C989145}" type="parTrans" cxnId="{46301B78-0AA8-405D-8FD5-D3D3BA38C177}">
      <dgm:prSet/>
      <dgm:spPr/>
      <dgm:t>
        <a:bodyPr/>
        <a:lstStyle/>
        <a:p>
          <a:endParaRPr lang="en-US"/>
        </a:p>
      </dgm:t>
    </dgm:pt>
    <dgm:pt modelId="{346C5ED9-1155-4E87-A3B5-A93505788EFE}" type="sibTrans" cxnId="{46301B78-0AA8-405D-8FD5-D3D3BA38C177}">
      <dgm:prSet/>
      <dgm:spPr/>
      <dgm:t>
        <a:bodyPr/>
        <a:lstStyle/>
        <a:p>
          <a:endParaRPr lang="en-US"/>
        </a:p>
      </dgm:t>
    </dgm:pt>
    <dgm:pt modelId="{E5437690-AE8B-4C2F-9274-C3BD303F1864}">
      <dgm:prSet phldrT="[Text]"/>
      <dgm:spPr/>
      <dgm:t>
        <a:bodyPr/>
        <a:lstStyle/>
        <a:p>
          <a:pPr>
            <a:lnSpc>
              <a:spcPct val="108000"/>
            </a:lnSpc>
            <a:spcBef>
              <a:spcPts val="1200"/>
            </a:spcBef>
            <a:spcAft>
              <a:spcPts val="1800"/>
            </a:spcAft>
            <a:buFont typeface="Arial" panose="020B0604020202020204" pitchFamily="34" charset="0"/>
            <a:buChar char="•"/>
          </a:pPr>
          <a:r>
            <a:rPr lang="en-US">
              <a:latin typeface="Open Sans"/>
              <a:ea typeface="Open Sans"/>
              <a:cs typeface="Open Sans"/>
            </a:rPr>
            <a:t>Communicate limitations on use, include prohibitions on re-identification or recontact</a:t>
          </a:r>
        </a:p>
      </dgm:t>
    </dgm:pt>
    <dgm:pt modelId="{C05B675B-CDDA-4B33-8F49-7DE5F932CC42}" type="parTrans" cxnId="{D393A237-5F32-4B17-9E96-DEC7ED867C0B}">
      <dgm:prSet/>
      <dgm:spPr/>
      <dgm:t>
        <a:bodyPr/>
        <a:lstStyle/>
        <a:p>
          <a:endParaRPr lang="en-US"/>
        </a:p>
      </dgm:t>
    </dgm:pt>
    <dgm:pt modelId="{CC70C927-C60C-45DF-A940-126545E0CCBE}" type="sibTrans" cxnId="{D393A237-5F32-4B17-9E96-DEC7ED867C0B}">
      <dgm:prSet/>
      <dgm:spPr/>
      <dgm:t>
        <a:bodyPr/>
        <a:lstStyle/>
        <a:p>
          <a:endParaRPr lang="en-US"/>
        </a:p>
      </dgm:t>
    </dgm:pt>
    <dgm:pt modelId="{78A22213-84A0-4DA1-9782-7D94998D97AB}">
      <dgm:prSet phldrT="[Text]"/>
      <dgm:spPr/>
      <dgm:t>
        <a:bodyPr/>
        <a:lstStyle/>
        <a:p>
          <a:pPr rtl="0">
            <a:lnSpc>
              <a:spcPct val="108000"/>
            </a:lnSpc>
            <a:spcBef>
              <a:spcPts val="1200"/>
            </a:spcBef>
            <a:buFont typeface="Arial" panose="020B0604020202020204" pitchFamily="34" charset="0"/>
            <a:buChar char="•"/>
          </a:pPr>
          <a:r>
            <a:rPr lang="en-US">
              <a:latin typeface="Open Sans"/>
              <a:ea typeface="Open Sans"/>
              <a:cs typeface="Open Sans"/>
            </a:rPr>
            <a:t>Consider risks from information even when de-identified </a:t>
          </a:r>
          <a:endParaRPr lang="en-US"/>
        </a:p>
      </dgm:t>
    </dgm:pt>
    <dgm:pt modelId="{C5925F6B-21A1-4F29-8829-36726F8F257B}" type="parTrans" cxnId="{9CE2A655-68AF-43C6-B331-227F2449E9A0}">
      <dgm:prSet/>
      <dgm:spPr/>
      <dgm:t>
        <a:bodyPr/>
        <a:lstStyle/>
        <a:p>
          <a:endParaRPr lang="en-US"/>
        </a:p>
      </dgm:t>
    </dgm:pt>
    <dgm:pt modelId="{DE674E59-F71B-4341-A918-346422096AC8}" type="sibTrans" cxnId="{9CE2A655-68AF-43C6-B331-227F2449E9A0}">
      <dgm:prSet/>
      <dgm:spPr/>
      <dgm:t>
        <a:bodyPr/>
        <a:lstStyle/>
        <a:p>
          <a:endParaRPr lang="en-US"/>
        </a:p>
      </dgm:t>
    </dgm:pt>
    <dgm:pt modelId="{2AD88CAE-5824-41A1-89FA-7AC761AFDA0D}">
      <dgm:prSet phldrT="[Text]"/>
      <dgm:spPr/>
      <dgm:t>
        <a:bodyPr/>
        <a:lstStyle/>
        <a:p>
          <a:pPr>
            <a:lnSpc>
              <a:spcPct val="108000"/>
            </a:lnSpc>
            <a:spcBef>
              <a:spcPts val="1200"/>
            </a:spcBef>
            <a:buFont typeface="Arial" panose="020B0604020202020204" pitchFamily="34" charset="0"/>
            <a:buChar char="•"/>
          </a:pPr>
          <a:r>
            <a:rPr lang="en-US">
              <a:latin typeface="Open Sans"/>
              <a:ea typeface="Open Sans"/>
              <a:cs typeface="Open Sans"/>
            </a:rPr>
            <a:t>Share identifiable data only with explicit consent</a:t>
          </a:r>
        </a:p>
      </dgm:t>
    </dgm:pt>
    <dgm:pt modelId="{8BFA1721-2687-47BC-8AB2-955D5A9DCE88}" type="parTrans" cxnId="{04411CF8-02D1-4C0B-856D-8E92957F7369}">
      <dgm:prSet/>
      <dgm:spPr/>
      <dgm:t>
        <a:bodyPr/>
        <a:lstStyle/>
        <a:p>
          <a:endParaRPr lang="en-US"/>
        </a:p>
      </dgm:t>
    </dgm:pt>
    <dgm:pt modelId="{009D7AA4-05CE-4ECF-AFAD-CAF028BE46CA}" type="sibTrans" cxnId="{04411CF8-02D1-4C0B-856D-8E92957F7369}">
      <dgm:prSet/>
      <dgm:spPr/>
      <dgm:t>
        <a:bodyPr/>
        <a:lstStyle/>
        <a:p>
          <a:endParaRPr lang="en-US"/>
        </a:p>
      </dgm:t>
    </dgm:pt>
    <dgm:pt modelId="{A83A1D4F-ECF8-4D84-804C-5097611C4C78}">
      <dgm:prSet phldrT="[Text]"/>
      <dgm:spPr/>
      <dgm:t>
        <a:bodyPr/>
        <a:lstStyle/>
        <a:p>
          <a:pPr>
            <a:lnSpc>
              <a:spcPct val="108000"/>
            </a:lnSpc>
            <a:buFont typeface="Wingdings" panose="05000000000000000000" pitchFamily="2" charset="2"/>
            <a:buChar char="ü"/>
          </a:pPr>
          <a:r>
            <a:rPr lang="en-US" b="0">
              <a:latin typeface="Open Sans"/>
              <a:ea typeface="Open Sans"/>
              <a:cs typeface="Open Sans"/>
            </a:rPr>
            <a:t>Understand applicable legal protections and limitations on disclosure</a:t>
          </a:r>
        </a:p>
      </dgm:t>
    </dgm:pt>
    <dgm:pt modelId="{CF0502F3-5BB7-441E-954A-936AF91B5C36}" type="parTrans" cxnId="{95670323-2BAB-400F-8E6B-9F2EC558731F}">
      <dgm:prSet/>
      <dgm:spPr/>
      <dgm:t>
        <a:bodyPr/>
        <a:lstStyle/>
        <a:p>
          <a:endParaRPr lang="en-US"/>
        </a:p>
      </dgm:t>
    </dgm:pt>
    <dgm:pt modelId="{0BE65E07-746E-4312-8AAE-6A421EDBD9A5}" type="sibTrans" cxnId="{95670323-2BAB-400F-8E6B-9F2EC558731F}">
      <dgm:prSet/>
      <dgm:spPr/>
      <dgm:t>
        <a:bodyPr/>
        <a:lstStyle/>
        <a:p>
          <a:endParaRPr lang="en-US"/>
        </a:p>
      </dgm:t>
    </dgm:pt>
    <dgm:pt modelId="{9CCA3013-5ED9-46C6-9E16-7FB7D7883B2D}" type="pres">
      <dgm:prSet presAssocID="{61AB4E95-0853-4E88-B797-6C766DF7C154}" presName="linear" presStyleCnt="0">
        <dgm:presLayoutVars>
          <dgm:animLvl val="lvl"/>
          <dgm:resizeHandles val="exact"/>
        </dgm:presLayoutVars>
      </dgm:prSet>
      <dgm:spPr/>
    </dgm:pt>
    <dgm:pt modelId="{D814BADD-6A30-4A8A-BC54-EC4A1D5960F2}" type="pres">
      <dgm:prSet presAssocID="{884CB3C4-2CD8-47DF-AC03-A85FF94542C1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3451E187-9DB2-41B8-B9A7-A998D756F6DB}" type="pres">
      <dgm:prSet presAssocID="{884CB3C4-2CD8-47DF-AC03-A85FF94542C1}" presName="childText" presStyleLbl="revTx" presStyleIdx="0" presStyleCnt="2" custScaleY="130234">
        <dgm:presLayoutVars>
          <dgm:bulletEnabled val="1"/>
        </dgm:presLayoutVars>
      </dgm:prSet>
      <dgm:spPr/>
    </dgm:pt>
    <dgm:pt modelId="{EFF8625D-3C43-4580-B9DE-68A92389A029}" type="pres">
      <dgm:prSet presAssocID="{03902951-D480-42D9-8AA1-CF3C3FE3F657}" presName="parentText" presStyleLbl="node1" presStyleIdx="1" presStyleCnt="3" custScaleY="60010">
        <dgm:presLayoutVars>
          <dgm:chMax val="0"/>
          <dgm:bulletEnabled val="1"/>
        </dgm:presLayoutVars>
      </dgm:prSet>
      <dgm:spPr/>
    </dgm:pt>
    <dgm:pt modelId="{494FBD5D-93CE-4111-99BD-7F5AD297BE9D}" type="pres">
      <dgm:prSet presAssocID="{03902951-D480-42D9-8AA1-CF3C3FE3F657}" presName="childText" presStyleLbl="revTx" presStyleIdx="1" presStyleCnt="2" custScaleY="198540" custLinFactNeighborY="-2864">
        <dgm:presLayoutVars>
          <dgm:bulletEnabled val="1"/>
        </dgm:presLayoutVars>
      </dgm:prSet>
      <dgm:spPr/>
    </dgm:pt>
    <dgm:pt modelId="{73893E38-A9C6-49CD-8938-5BEB1B88CAD2}" type="pres">
      <dgm:prSet presAssocID="{A83A1D4F-ECF8-4D84-804C-5097611C4C78}" presName="parentText" presStyleLbl="node1" presStyleIdx="2" presStyleCnt="3" custScaleY="66675">
        <dgm:presLayoutVars>
          <dgm:chMax val="0"/>
          <dgm:bulletEnabled val="1"/>
        </dgm:presLayoutVars>
      </dgm:prSet>
      <dgm:spPr/>
    </dgm:pt>
  </dgm:ptLst>
  <dgm:cxnLst>
    <dgm:cxn modelId="{1C351402-D504-4766-9B1A-043FC9F8EA76}" type="presOf" srcId="{03902951-D480-42D9-8AA1-CF3C3FE3F657}" destId="{EFF8625D-3C43-4580-B9DE-68A92389A029}" srcOrd="0" destOrd="0" presId="urn:microsoft.com/office/officeart/2005/8/layout/vList2"/>
    <dgm:cxn modelId="{1D4A2D1D-9B7D-4F16-87C1-E3B325FA7BC1}" srcId="{61AB4E95-0853-4E88-B797-6C766DF7C154}" destId="{884CB3C4-2CD8-47DF-AC03-A85FF94542C1}" srcOrd="0" destOrd="0" parTransId="{748D1CC2-FF53-4FD0-A66C-2DC88BA1F754}" sibTransId="{2CD6499F-F772-422B-A33F-C0FE47A081BC}"/>
    <dgm:cxn modelId="{7A6C0123-BC01-49DA-9D21-93D7EDEE94A6}" type="presOf" srcId="{2AD88CAE-5824-41A1-89FA-7AC761AFDA0D}" destId="{3451E187-9DB2-41B8-B9A7-A998D756F6DB}" srcOrd="0" destOrd="1" presId="urn:microsoft.com/office/officeart/2005/8/layout/vList2"/>
    <dgm:cxn modelId="{95670323-2BAB-400F-8E6B-9F2EC558731F}" srcId="{61AB4E95-0853-4E88-B797-6C766DF7C154}" destId="{A83A1D4F-ECF8-4D84-804C-5097611C4C78}" srcOrd="2" destOrd="0" parTransId="{CF0502F3-5BB7-441E-954A-936AF91B5C36}" sibTransId="{0BE65E07-746E-4312-8AAE-6A421EDBD9A5}"/>
    <dgm:cxn modelId="{D393A237-5F32-4B17-9E96-DEC7ED867C0B}" srcId="{03902951-D480-42D9-8AA1-CF3C3FE3F657}" destId="{E5437690-AE8B-4C2F-9274-C3BD303F1864}" srcOrd="0" destOrd="0" parTransId="{C05B675B-CDDA-4B33-8F49-7DE5F932CC42}" sibTransId="{CC70C927-C60C-45DF-A940-126545E0CCBE}"/>
    <dgm:cxn modelId="{D6B7AC43-10C0-4EA1-B253-99040E01255E}" type="presOf" srcId="{61AB4E95-0853-4E88-B797-6C766DF7C154}" destId="{9CCA3013-5ED9-46C6-9E16-7FB7D7883B2D}" srcOrd="0" destOrd="0" presId="urn:microsoft.com/office/officeart/2005/8/layout/vList2"/>
    <dgm:cxn modelId="{521EEB4B-D27C-4B7C-BDA8-4E1398947942}" type="presOf" srcId="{E5437690-AE8B-4C2F-9274-C3BD303F1864}" destId="{494FBD5D-93CE-4111-99BD-7F5AD297BE9D}" srcOrd="0" destOrd="0" presId="urn:microsoft.com/office/officeart/2005/8/layout/vList2"/>
    <dgm:cxn modelId="{9CE2A655-68AF-43C6-B331-227F2449E9A0}" srcId="{884CB3C4-2CD8-47DF-AC03-A85FF94542C1}" destId="{78A22213-84A0-4DA1-9782-7D94998D97AB}" srcOrd="0" destOrd="0" parTransId="{C5925F6B-21A1-4F29-8829-36726F8F257B}" sibTransId="{DE674E59-F71B-4341-A918-346422096AC8}"/>
    <dgm:cxn modelId="{46301B78-0AA8-405D-8FD5-D3D3BA38C177}" srcId="{61AB4E95-0853-4E88-B797-6C766DF7C154}" destId="{03902951-D480-42D9-8AA1-CF3C3FE3F657}" srcOrd="1" destOrd="0" parTransId="{F6F8FE83-8ED2-4A33-8E01-64623C989145}" sibTransId="{346C5ED9-1155-4E87-A3B5-A93505788EFE}"/>
    <dgm:cxn modelId="{956EA99D-FD6C-4333-AE46-3D56267A6188}" type="presOf" srcId="{78A22213-84A0-4DA1-9782-7D94998D97AB}" destId="{3451E187-9DB2-41B8-B9A7-A998D756F6DB}" srcOrd="0" destOrd="0" presId="urn:microsoft.com/office/officeart/2005/8/layout/vList2"/>
    <dgm:cxn modelId="{4B28EEA9-526E-4EFE-8A9D-F96C672B0552}" type="presOf" srcId="{A83A1D4F-ECF8-4D84-804C-5097611C4C78}" destId="{73893E38-A9C6-49CD-8938-5BEB1B88CAD2}" srcOrd="0" destOrd="0" presId="urn:microsoft.com/office/officeart/2005/8/layout/vList2"/>
    <dgm:cxn modelId="{D99C37F5-6E33-4ED2-8AFC-FDBEC30DF763}" type="presOf" srcId="{884CB3C4-2CD8-47DF-AC03-A85FF94542C1}" destId="{D814BADD-6A30-4A8A-BC54-EC4A1D5960F2}" srcOrd="0" destOrd="0" presId="urn:microsoft.com/office/officeart/2005/8/layout/vList2"/>
    <dgm:cxn modelId="{04411CF8-02D1-4C0B-856D-8E92957F7369}" srcId="{884CB3C4-2CD8-47DF-AC03-A85FF94542C1}" destId="{2AD88CAE-5824-41A1-89FA-7AC761AFDA0D}" srcOrd="1" destOrd="0" parTransId="{8BFA1721-2687-47BC-8AB2-955D5A9DCE88}" sibTransId="{009D7AA4-05CE-4ECF-AFAD-CAF028BE46CA}"/>
    <dgm:cxn modelId="{DA502185-BCD8-4968-A8DF-2B13DCC507B4}" type="presParOf" srcId="{9CCA3013-5ED9-46C6-9E16-7FB7D7883B2D}" destId="{D814BADD-6A30-4A8A-BC54-EC4A1D5960F2}" srcOrd="0" destOrd="0" presId="urn:microsoft.com/office/officeart/2005/8/layout/vList2"/>
    <dgm:cxn modelId="{E0D8F933-1BE5-4BA9-8EF9-ECE7EC609B56}" type="presParOf" srcId="{9CCA3013-5ED9-46C6-9E16-7FB7D7883B2D}" destId="{3451E187-9DB2-41B8-B9A7-A998D756F6DB}" srcOrd="1" destOrd="0" presId="urn:microsoft.com/office/officeart/2005/8/layout/vList2"/>
    <dgm:cxn modelId="{2F0AD63F-0D3F-4EFD-A743-3F54C42F058F}" type="presParOf" srcId="{9CCA3013-5ED9-46C6-9E16-7FB7D7883B2D}" destId="{EFF8625D-3C43-4580-B9DE-68A92389A029}" srcOrd="2" destOrd="0" presId="urn:microsoft.com/office/officeart/2005/8/layout/vList2"/>
    <dgm:cxn modelId="{CF5E8DF8-FDF2-48A0-B6E4-C2E911FB1D0A}" type="presParOf" srcId="{9CCA3013-5ED9-46C6-9E16-7FB7D7883B2D}" destId="{494FBD5D-93CE-4111-99BD-7F5AD297BE9D}" srcOrd="3" destOrd="0" presId="urn:microsoft.com/office/officeart/2005/8/layout/vList2"/>
    <dgm:cxn modelId="{F8936491-FA00-4FFB-93CA-1B81C7B8CD2A}" type="presParOf" srcId="{9CCA3013-5ED9-46C6-9E16-7FB7D7883B2D}" destId="{73893E38-A9C6-49CD-8938-5BEB1B88CAD2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8DD89CB0-21FD-4617-87BE-4B408AD1A42E}" type="doc">
      <dgm:prSet loTypeId="urn:microsoft.com/office/officeart/2016/7/layout/VerticalDownArrowProcess" loCatId="process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601EDAE7-845A-4F94-B508-E47A9D600BCF}">
      <dgm:prSet/>
      <dgm:spPr/>
      <dgm:t>
        <a:bodyPr/>
        <a:lstStyle/>
        <a:p>
          <a:r>
            <a:rPr lang="en-US"/>
            <a:t>Understand</a:t>
          </a:r>
        </a:p>
      </dgm:t>
    </dgm:pt>
    <dgm:pt modelId="{C2730716-C1BE-4A47-B537-5EB245A83E26}" type="parTrans" cxnId="{40338F0B-EC66-4DCE-A072-14FE8788796E}">
      <dgm:prSet/>
      <dgm:spPr/>
      <dgm:t>
        <a:bodyPr/>
        <a:lstStyle/>
        <a:p>
          <a:endParaRPr lang="en-US"/>
        </a:p>
      </dgm:t>
    </dgm:pt>
    <dgm:pt modelId="{FE7D29B5-28A5-47F3-988B-80C2F3599BB6}" type="sibTrans" cxnId="{40338F0B-EC66-4DCE-A072-14FE8788796E}">
      <dgm:prSet/>
      <dgm:spPr/>
      <dgm:t>
        <a:bodyPr/>
        <a:lstStyle/>
        <a:p>
          <a:endParaRPr lang="en-US"/>
        </a:p>
      </dgm:t>
    </dgm:pt>
    <dgm:pt modelId="{1093A906-7435-430E-BFCC-76AA303A04BA}">
      <dgm:prSet custT="1"/>
      <dgm:spPr/>
      <dgm:t>
        <a:bodyPr/>
        <a:lstStyle/>
        <a:p>
          <a:r>
            <a:rPr lang="en-US" sz="2000"/>
            <a:t>Understand Tribal sovereignty and laws, regulations, policies, and preferences </a:t>
          </a:r>
        </a:p>
      </dgm:t>
    </dgm:pt>
    <dgm:pt modelId="{C977352D-22E3-4B15-A0A9-BF0D8BD42AA0}" type="parTrans" cxnId="{F7EE9C6B-A661-41F6-BBAB-856A9DD655FD}">
      <dgm:prSet/>
      <dgm:spPr/>
      <dgm:t>
        <a:bodyPr/>
        <a:lstStyle/>
        <a:p>
          <a:endParaRPr lang="en-US"/>
        </a:p>
      </dgm:t>
    </dgm:pt>
    <dgm:pt modelId="{78F06F14-18D9-4661-B092-9998603F5315}" type="sibTrans" cxnId="{F7EE9C6B-A661-41F6-BBAB-856A9DD655FD}">
      <dgm:prSet/>
      <dgm:spPr/>
      <dgm:t>
        <a:bodyPr/>
        <a:lstStyle/>
        <a:p>
          <a:endParaRPr lang="en-US"/>
        </a:p>
      </dgm:t>
    </dgm:pt>
    <dgm:pt modelId="{7C559E70-5B73-4667-91CC-6CD8A252CD90}">
      <dgm:prSet/>
      <dgm:spPr/>
      <dgm:t>
        <a:bodyPr/>
        <a:lstStyle/>
        <a:p>
          <a:r>
            <a:rPr lang="en-US"/>
            <a:t>Engage</a:t>
          </a:r>
        </a:p>
      </dgm:t>
    </dgm:pt>
    <dgm:pt modelId="{2B872E11-E1C3-46D9-9B38-0B6315DBF95C}" type="parTrans" cxnId="{711C1E04-C528-4435-9150-D441A2A1584E}">
      <dgm:prSet/>
      <dgm:spPr/>
      <dgm:t>
        <a:bodyPr/>
        <a:lstStyle/>
        <a:p>
          <a:endParaRPr lang="en-US"/>
        </a:p>
      </dgm:t>
    </dgm:pt>
    <dgm:pt modelId="{B258E07D-1938-4D71-B7BA-A8E298594F7A}" type="sibTrans" cxnId="{711C1E04-C528-4435-9150-D441A2A1584E}">
      <dgm:prSet/>
      <dgm:spPr/>
      <dgm:t>
        <a:bodyPr/>
        <a:lstStyle/>
        <a:p>
          <a:endParaRPr lang="en-US"/>
        </a:p>
      </dgm:t>
    </dgm:pt>
    <dgm:pt modelId="{8AC96D5A-A4A7-48D0-A880-85509B486151}">
      <dgm:prSet custT="1"/>
      <dgm:spPr/>
      <dgm:t>
        <a:bodyPr/>
        <a:lstStyle/>
        <a:p>
          <a:pPr rtl="0"/>
          <a:r>
            <a:rPr lang="en-US" sz="2000" b="0"/>
            <a:t>Engage early with Tribes when developing a data management and sharing plan, before research begins</a:t>
          </a:r>
          <a:r>
            <a:rPr lang="en-US" sz="2000" b="0">
              <a:latin typeface="Calibri Light" panose="020F0302020204030204"/>
            </a:rPr>
            <a:t>, and continue throughout research</a:t>
          </a:r>
          <a:endParaRPr lang="en-US" sz="2000" b="0"/>
        </a:p>
      </dgm:t>
    </dgm:pt>
    <dgm:pt modelId="{C21752B1-0E27-420D-A650-074CE36889E3}" type="parTrans" cxnId="{BB94C71A-7DA7-4766-8C22-CE61B372EA04}">
      <dgm:prSet/>
      <dgm:spPr/>
      <dgm:t>
        <a:bodyPr/>
        <a:lstStyle/>
        <a:p>
          <a:endParaRPr lang="en-US"/>
        </a:p>
      </dgm:t>
    </dgm:pt>
    <dgm:pt modelId="{0FD46F6E-4FE7-48CC-A80B-5CEDAE24C2E8}" type="sibTrans" cxnId="{BB94C71A-7DA7-4766-8C22-CE61B372EA04}">
      <dgm:prSet/>
      <dgm:spPr/>
      <dgm:t>
        <a:bodyPr/>
        <a:lstStyle/>
        <a:p>
          <a:endParaRPr lang="en-US"/>
        </a:p>
      </dgm:t>
    </dgm:pt>
    <dgm:pt modelId="{3358D3E0-8E11-4E03-B6A0-BD253647049A}">
      <dgm:prSet/>
      <dgm:spPr/>
      <dgm:t>
        <a:bodyPr/>
        <a:lstStyle/>
        <a:p>
          <a:r>
            <a:rPr lang="en-US">
              <a:latin typeface="Calibri Light" panose="020F0302020204030204"/>
            </a:rPr>
            <a:t>Establish</a:t>
          </a:r>
          <a:endParaRPr lang="en-US"/>
        </a:p>
      </dgm:t>
    </dgm:pt>
    <dgm:pt modelId="{E6707751-9841-4B76-AEA5-510D7D9110D1}" type="parTrans" cxnId="{D7978B2B-673A-4B19-8D00-61E08AE5EF22}">
      <dgm:prSet/>
      <dgm:spPr/>
      <dgm:t>
        <a:bodyPr/>
        <a:lstStyle/>
        <a:p>
          <a:endParaRPr lang="en-US"/>
        </a:p>
      </dgm:t>
    </dgm:pt>
    <dgm:pt modelId="{405D3E14-5577-4210-A67F-FC495C0B5515}" type="sibTrans" cxnId="{D7978B2B-673A-4B19-8D00-61E08AE5EF22}">
      <dgm:prSet/>
      <dgm:spPr/>
      <dgm:t>
        <a:bodyPr/>
        <a:lstStyle/>
        <a:p>
          <a:endParaRPr lang="en-US"/>
        </a:p>
      </dgm:t>
    </dgm:pt>
    <dgm:pt modelId="{BD515885-B69E-4AB9-AC57-91F01F12799A}">
      <dgm:prSet custT="1"/>
      <dgm:spPr/>
      <dgm:t>
        <a:bodyPr/>
        <a:lstStyle/>
        <a:p>
          <a:r>
            <a:rPr lang="en-US" sz="2000"/>
            <a:t>Establish mutually beneficial partnerships </a:t>
          </a:r>
        </a:p>
      </dgm:t>
    </dgm:pt>
    <dgm:pt modelId="{463D9801-FA4A-4F8C-88FF-B5737B816F15}" type="parTrans" cxnId="{035CBEC8-FB53-4582-81C5-FAFC60012B0D}">
      <dgm:prSet/>
      <dgm:spPr/>
      <dgm:t>
        <a:bodyPr/>
        <a:lstStyle/>
        <a:p>
          <a:endParaRPr lang="en-US"/>
        </a:p>
      </dgm:t>
    </dgm:pt>
    <dgm:pt modelId="{E022BE7E-ABC1-4E13-93DB-24DACB322F0E}" type="sibTrans" cxnId="{035CBEC8-FB53-4582-81C5-FAFC60012B0D}">
      <dgm:prSet/>
      <dgm:spPr/>
      <dgm:t>
        <a:bodyPr/>
        <a:lstStyle/>
        <a:p>
          <a:endParaRPr lang="en-US"/>
        </a:p>
      </dgm:t>
    </dgm:pt>
    <dgm:pt modelId="{B4024ECF-437A-4AF4-ABF7-2C4EF0044061}">
      <dgm:prSet/>
      <dgm:spPr/>
      <dgm:t>
        <a:bodyPr/>
        <a:lstStyle/>
        <a:p>
          <a:r>
            <a:rPr lang="en-US">
              <a:latin typeface="Calibri Light" panose="020F0302020204030204"/>
            </a:rPr>
            <a:t>Agree</a:t>
          </a:r>
          <a:endParaRPr lang="en-US"/>
        </a:p>
      </dgm:t>
    </dgm:pt>
    <dgm:pt modelId="{614F4507-0F77-4615-8CFD-EEB4BCC1011D}" type="parTrans" cxnId="{18F602E9-9658-4EA1-82FB-A84BF75BBC20}">
      <dgm:prSet/>
      <dgm:spPr/>
      <dgm:t>
        <a:bodyPr/>
        <a:lstStyle/>
        <a:p>
          <a:endParaRPr lang="en-US"/>
        </a:p>
      </dgm:t>
    </dgm:pt>
    <dgm:pt modelId="{A61A294B-5872-49D4-A9DD-7889D2607B67}" type="sibTrans" cxnId="{18F602E9-9658-4EA1-82FB-A84BF75BBC20}">
      <dgm:prSet/>
      <dgm:spPr/>
      <dgm:t>
        <a:bodyPr/>
        <a:lstStyle/>
        <a:p>
          <a:endParaRPr lang="en-US"/>
        </a:p>
      </dgm:t>
    </dgm:pt>
    <dgm:pt modelId="{9A082E3B-4512-4A7B-ACE0-15DDCC19FBC7}">
      <dgm:prSet custT="1"/>
      <dgm:spPr/>
      <dgm:t>
        <a:bodyPr/>
        <a:lstStyle/>
        <a:p>
          <a:pPr rtl="0"/>
          <a:r>
            <a:rPr lang="en-US" sz="2000">
              <a:latin typeface="Calibri Light" panose="020F0302020204030204"/>
            </a:rPr>
            <a:t>Agree who</a:t>
          </a:r>
          <a:r>
            <a:rPr lang="en-US" sz="2000"/>
            <a:t> will manage data (e.g., Tribe, researcher, trusted 3rd party)</a:t>
          </a:r>
        </a:p>
      </dgm:t>
    </dgm:pt>
    <dgm:pt modelId="{58817C3D-B35E-40F8-BA71-75A88A7B84D2}" type="parTrans" cxnId="{F6D1AEC7-B5DA-461A-BCBA-A753A4EF2B6F}">
      <dgm:prSet/>
      <dgm:spPr/>
      <dgm:t>
        <a:bodyPr/>
        <a:lstStyle/>
        <a:p>
          <a:endParaRPr lang="en-US"/>
        </a:p>
      </dgm:t>
    </dgm:pt>
    <dgm:pt modelId="{E4FD7AE0-36A6-4C24-8283-D39CB0EE1CDC}" type="sibTrans" cxnId="{F6D1AEC7-B5DA-461A-BCBA-A753A4EF2B6F}">
      <dgm:prSet/>
      <dgm:spPr/>
      <dgm:t>
        <a:bodyPr/>
        <a:lstStyle/>
        <a:p>
          <a:endParaRPr lang="en-US"/>
        </a:p>
      </dgm:t>
    </dgm:pt>
    <dgm:pt modelId="{60F5D438-3C6A-42F8-BD28-C5ECAF03A403}">
      <dgm:prSet/>
      <dgm:spPr/>
      <dgm:t>
        <a:bodyPr/>
        <a:lstStyle/>
        <a:p>
          <a:r>
            <a:rPr lang="en-US"/>
            <a:t>Consider</a:t>
          </a:r>
        </a:p>
      </dgm:t>
    </dgm:pt>
    <dgm:pt modelId="{2EAD50E7-A4EE-425E-A3C9-1DEC6F2BAB4B}" type="parTrans" cxnId="{039C7FA4-ED50-4315-B80A-79AFD10E12F8}">
      <dgm:prSet/>
      <dgm:spPr/>
      <dgm:t>
        <a:bodyPr/>
        <a:lstStyle/>
        <a:p>
          <a:endParaRPr lang="en-US"/>
        </a:p>
      </dgm:t>
    </dgm:pt>
    <dgm:pt modelId="{314BF374-9473-47E1-9B49-0CECAA0AF8D8}" type="sibTrans" cxnId="{039C7FA4-ED50-4315-B80A-79AFD10E12F8}">
      <dgm:prSet/>
      <dgm:spPr/>
      <dgm:t>
        <a:bodyPr/>
        <a:lstStyle/>
        <a:p>
          <a:endParaRPr lang="en-US"/>
        </a:p>
      </dgm:t>
    </dgm:pt>
    <dgm:pt modelId="{C7835CC6-734B-438A-836A-F99E38375456}">
      <dgm:prSet custT="1"/>
      <dgm:spPr/>
      <dgm:t>
        <a:bodyPr/>
        <a:lstStyle/>
        <a:p>
          <a:r>
            <a:rPr lang="en-US" sz="2000"/>
            <a:t>Consider additional protections, as necessary </a:t>
          </a:r>
        </a:p>
      </dgm:t>
    </dgm:pt>
    <dgm:pt modelId="{1E0B5BB5-E768-4FD3-A923-5BBC8E3F803A}" type="parTrans" cxnId="{B1442448-85C8-45DD-894B-C1D121634E59}">
      <dgm:prSet/>
      <dgm:spPr/>
      <dgm:t>
        <a:bodyPr/>
        <a:lstStyle/>
        <a:p>
          <a:endParaRPr lang="en-US"/>
        </a:p>
      </dgm:t>
    </dgm:pt>
    <dgm:pt modelId="{9164CFD6-A977-443D-8D18-E2DF3977856E}" type="sibTrans" cxnId="{B1442448-85C8-45DD-894B-C1D121634E59}">
      <dgm:prSet/>
      <dgm:spPr/>
      <dgm:t>
        <a:bodyPr/>
        <a:lstStyle/>
        <a:p>
          <a:endParaRPr lang="en-US"/>
        </a:p>
      </dgm:t>
    </dgm:pt>
    <dgm:pt modelId="{62BD94E1-48E7-425F-8960-72ACA6C6DEF2}" type="pres">
      <dgm:prSet presAssocID="{8DD89CB0-21FD-4617-87BE-4B408AD1A42E}" presName="Name0" presStyleCnt="0">
        <dgm:presLayoutVars>
          <dgm:dir/>
          <dgm:animLvl val="lvl"/>
          <dgm:resizeHandles val="exact"/>
        </dgm:presLayoutVars>
      </dgm:prSet>
      <dgm:spPr/>
    </dgm:pt>
    <dgm:pt modelId="{A94BDAE6-4308-4BCE-84F6-A20DFC9EA181}" type="pres">
      <dgm:prSet presAssocID="{60F5D438-3C6A-42F8-BD28-C5ECAF03A403}" presName="boxAndChildren" presStyleCnt="0"/>
      <dgm:spPr/>
    </dgm:pt>
    <dgm:pt modelId="{C2902599-A85C-4478-BB11-660BBE7AADBD}" type="pres">
      <dgm:prSet presAssocID="{60F5D438-3C6A-42F8-BD28-C5ECAF03A403}" presName="parentTextBox" presStyleLbl="alignNode1" presStyleIdx="0" presStyleCnt="5"/>
      <dgm:spPr/>
    </dgm:pt>
    <dgm:pt modelId="{DFE9B480-865B-4642-B2EB-8344604714E4}" type="pres">
      <dgm:prSet presAssocID="{60F5D438-3C6A-42F8-BD28-C5ECAF03A403}" presName="descendantBox" presStyleLbl="bgAccFollowNode1" presStyleIdx="0" presStyleCnt="5"/>
      <dgm:spPr/>
    </dgm:pt>
    <dgm:pt modelId="{7E01702E-A6A6-4585-B0ED-0D59A571D952}" type="pres">
      <dgm:prSet presAssocID="{A61A294B-5872-49D4-A9DD-7889D2607B67}" presName="sp" presStyleCnt="0"/>
      <dgm:spPr/>
    </dgm:pt>
    <dgm:pt modelId="{A35834DB-FC8A-4463-8513-93D72DBF8707}" type="pres">
      <dgm:prSet presAssocID="{B4024ECF-437A-4AF4-ABF7-2C4EF0044061}" presName="arrowAndChildren" presStyleCnt="0"/>
      <dgm:spPr/>
    </dgm:pt>
    <dgm:pt modelId="{4CDAD8BB-E7E1-478F-AB80-44F9676B706D}" type="pres">
      <dgm:prSet presAssocID="{B4024ECF-437A-4AF4-ABF7-2C4EF0044061}" presName="parentTextArrow" presStyleLbl="node1" presStyleIdx="0" presStyleCnt="0"/>
      <dgm:spPr/>
    </dgm:pt>
    <dgm:pt modelId="{22FBF2D7-E75B-4A76-A148-11AE1C559B4A}" type="pres">
      <dgm:prSet presAssocID="{B4024ECF-437A-4AF4-ABF7-2C4EF0044061}" presName="arrow" presStyleLbl="alignNode1" presStyleIdx="1" presStyleCnt="5"/>
      <dgm:spPr/>
    </dgm:pt>
    <dgm:pt modelId="{A17EF806-9FBA-46D2-807E-2A0A4D3A7CCB}" type="pres">
      <dgm:prSet presAssocID="{B4024ECF-437A-4AF4-ABF7-2C4EF0044061}" presName="descendantArrow" presStyleLbl="bgAccFollowNode1" presStyleIdx="1" presStyleCnt="5"/>
      <dgm:spPr/>
    </dgm:pt>
    <dgm:pt modelId="{3751BD3C-12B0-4B29-B6ED-D611D77662C5}" type="pres">
      <dgm:prSet presAssocID="{405D3E14-5577-4210-A67F-FC495C0B5515}" presName="sp" presStyleCnt="0"/>
      <dgm:spPr/>
    </dgm:pt>
    <dgm:pt modelId="{6F7A1954-A1B4-456B-A387-2A4B17F66E1B}" type="pres">
      <dgm:prSet presAssocID="{3358D3E0-8E11-4E03-B6A0-BD253647049A}" presName="arrowAndChildren" presStyleCnt="0"/>
      <dgm:spPr/>
    </dgm:pt>
    <dgm:pt modelId="{D8869F62-A8BE-4D29-87B9-94EFCC198C03}" type="pres">
      <dgm:prSet presAssocID="{3358D3E0-8E11-4E03-B6A0-BD253647049A}" presName="parentTextArrow" presStyleLbl="node1" presStyleIdx="0" presStyleCnt="0"/>
      <dgm:spPr/>
    </dgm:pt>
    <dgm:pt modelId="{4581D28F-A1E7-4E18-85D9-BF1C7CB58387}" type="pres">
      <dgm:prSet presAssocID="{3358D3E0-8E11-4E03-B6A0-BD253647049A}" presName="arrow" presStyleLbl="alignNode1" presStyleIdx="2" presStyleCnt="5"/>
      <dgm:spPr/>
    </dgm:pt>
    <dgm:pt modelId="{0337BFBA-395E-4D43-A8E4-760274B2A7A3}" type="pres">
      <dgm:prSet presAssocID="{3358D3E0-8E11-4E03-B6A0-BD253647049A}" presName="descendantArrow" presStyleLbl="bgAccFollowNode1" presStyleIdx="2" presStyleCnt="5"/>
      <dgm:spPr/>
    </dgm:pt>
    <dgm:pt modelId="{52A1C94E-3A11-4C6B-AACA-AAC5C2076C66}" type="pres">
      <dgm:prSet presAssocID="{B258E07D-1938-4D71-B7BA-A8E298594F7A}" presName="sp" presStyleCnt="0"/>
      <dgm:spPr/>
    </dgm:pt>
    <dgm:pt modelId="{3EE856BB-B501-435F-9092-A10BCA53A83E}" type="pres">
      <dgm:prSet presAssocID="{7C559E70-5B73-4667-91CC-6CD8A252CD90}" presName="arrowAndChildren" presStyleCnt="0"/>
      <dgm:spPr/>
    </dgm:pt>
    <dgm:pt modelId="{EE76F27E-2BA6-4225-ACF9-A4DA80B04366}" type="pres">
      <dgm:prSet presAssocID="{7C559E70-5B73-4667-91CC-6CD8A252CD90}" presName="parentTextArrow" presStyleLbl="node1" presStyleIdx="0" presStyleCnt="0"/>
      <dgm:spPr/>
    </dgm:pt>
    <dgm:pt modelId="{EB2EA8C1-96F0-4E66-A00A-CD199B2CB38F}" type="pres">
      <dgm:prSet presAssocID="{7C559E70-5B73-4667-91CC-6CD8A252CD90}" presName="arrow" presStyleLbl="alignNode1" presStyleIdx="3" presStyleCnt="5"/>
      <dgm:spPr/>
    </dgm:pt>
    <dgm:pt modelId="{0935AC07-F49A-49D1-A81A-FE7C2E61AF24}" type="pres">
      <dgm:prSet presAssocID="{7C559E70-5B73-4667-91CC-6CD8A252CD90}" presName="descendantArrow" presStyleLbl="bgAccFollowNode1" presStyleIdx="3" presStyleCnt="5"/>
      <dgm:spPr/>
    </dgm:pt>
    <dgm:pt modelId="{A1DAECC8-3792-4B2D-8509-613B616F772F}" type="pres">
      <dgm:prSet presAssocID="{FE7D29B5-28A5-47F3-988B-80C2F3599BB6}" presName="sp" presStyleCnt="0"/>
      <dgm:spPr/>
    </dgm:pt>
    <dgm:pt modelId="{6B30C020-BBA6-46E2-8010-1CCFEB77159E}" type="pres">
      <dgm:prSet presAssocID="{601EDAE7-845A-4F94-B508-E47A9D600BCF}" presName="arrowAndChildren" presStyleCnt="0"/>
      <dgm:spPr/>
    </dgm:pt>
    <dgm:pt modelId="{42ED8159-EF2C-4FFE-A65B-1743B119499D}" type="pres">
      <dgm:prSet presAssocID="{601EDAE7-845A-4F94-B508-E47A9D600BCF}" presName="parentTextArrow" presStyleLbl="node1" presStyleIdx="0" presStyleCnt="0"/>
      <dgm:spPr/>
    </dgm:pt>
    <dgm:pt modelId="{8EEEF5FB-B078-4E9C-838C-03ADACFCFC75}" type="pres">
      <dgm:prSet presAssocID="{601EDAE7-845A-4F94-B508-E47A9D600BCF}" presName="arrow" presStyleLbl="alignNode1" presStyleIdx="4" presStyleCnt="5"/>
      <dgm:spPr/>
    </dgm:pt>
    <dgm:pt modelId="{C4BC4E25-6AC1-4EC5-AF8C-528ADFEAECA2}" type="pres">
      <dgm:prSet presAssocID="{601EDAE7-845A-4F94-B508-E47A9D600BCF}" presName="descendantArrow" presStyleLbl="bgAccFollowNode1" presStyleIdx="4" presStyleCnt="5"/>
      <dgm:spPr/>
    </dgm:pt>
  </dgm:ptLst>
  <dgm:cxnLst>
    <dgm:cxn modelId="{711C1E04-C528-4435-9150-D441A2A1584E}" srcId="{8DD89CB0-21FD-4617-87BE-4B408AD1A42E}" destId="{7C559E70-5B73-4667-91CC-6CD8A252CD90}" srcOrd="1" destOrd="0" parTransId="{2B872E11-E1C3-46D9-9B38-0B6315DBF95C}" sibTransId="{B258E07D-1938-4D71-B7BA-A8E298594F7A}"/>
    <dgm:cxn modelId="{54BBD904-56FF-4FAE-BC52-9D7711B50204}" type="presOf" srcId="{1093A906-7435-430E-BFCC-76AA303A04BA}" destId="{C4BC4E25-6AC1-4EC5-AF8C-528ADFEAECA2}" srcOrd="0" destOrd="0" presId="urn:microsoft.com/office/officeart/2016/7/layout/VerticalDownArrowProcess"/>
    <dgm:cxn modelId="{40338F0B-EC66-4DCE-A072-14FE8788796E}" srcId="{8DD89CB0-21FD-4617-87BE-4B408AD1A42E}" destId="{601EDAE7-845A-4F94-B508-E47A9D600BCF}" srcOrd="0" destOrd="0" parTransId="{C2730716-C1BE-4A47-B537-5EB245A83E26}" sibTransId="{FE7D29B5-28A5-47F3-988B-80C2F3599BB6}"/>
    <dgm:cxn modelId="{93D39213-6558-48C2-8287-0B4C06141701}" type="presOf" srcId="{601EDAE7-845A-4F94-B508-E47A9D600BCF}" destId="{8EEEF5FB-B078-4E9C-838C-03ADACFCFC75}" srcOrd="1" destOrd="0" presId="urn:microsoft.com/office/officeart/2016/7/layout/VerticalDownArrowProcess"/>
    <dgm:cxn modelId="{617E1617-495B-4682-BFCA-BCE7943B7C86}" type="presOf" srcId="{C7835CC6-734B-438A-836A-F99E38375456}" destId="{DFE9B480-865B-4642-B2EB-8344604714E4}" srcOrd="0" destOrd="0" presId="urn:microsoft.com/office/officeart/2016/7/layout/VerticalDownArrowProcess"/>
    <dgm:cxn modelId="{BB94C71A-7DA7-4766-8C22-CE61B372EA04}" srcId="{7C559E70-5B73-4667-91CC-6CD8A252CD90}" destId="{8AC96D5A-A4A7-48D0-A880-85509B486151}" srcOrd="0" destOrd="0" parTransId="{C21752B1-0E27-420D-A650-074CE36889E3}" sibTransId="{0FD46F6E-4FE7-48CC-A80B-5CEDAE24C2E8}"/>
    <dgm:cxn modelId="{F239BB1F-D981-4F3D-91D3-E7CD687DFCE6}" type="presOf" srcId="{8DD89CB0-21FD-4617-87BE-4B408AD1A42E}" destId="{62BD94E1-48E7-425F-8960-72ACA6C6DEF2}" srcOrd="0" destOrd="0" presId="urn:microsoft.com/office/officeart/2016/7/layout/VerticalDownArrowProcess"/>
    <dgm:cxn modelId="{5C6A7621-6CA2-4AB8-A24F-0F61302A4248}" type="presOf" srcId="{601EDAE7-845A-4F94-B508-E47A9D600BCF}" destId="{42ED8159-EF2C-4FFE-A65B-1743B119499D}" srcOrd="0" destOrd="0" presId="urn:microsoft.com/office/officeart/2016/7/layout/VerticalDownArrowProcess"/>
    <dgm:cxn modelId="{D7978B2B-673A-4B19-8D00-61E08AE5EF22}" srcId="{8DD89CB0-21FD-4617-87BE-4B408AD1A42E}" destId="{3358D3E0-8E11-4E03-B6A0-BD253647049A}" srcOrd="2" destOrd="0" parTransId="{E6707751-9841-4B76-AEA5-510D7D9110D1}" sibTransId="{405D3E14-5577-4210-A67F-FC495C0B5515}"/>
    <dgm:cxn modelId="{4EB10634-7E9C-4E3D-9815-543075BCF901}" type="presOf" srcId="{BD515885-B69E-4AB9-AC57-91F01F12799A}" destId="{0337BFBA-395E-4D43-A8E4-760274B2A7A3}" srcOrd="0" destOrd="0" presId="urn:microsoft.com/office/officeart/2016/7/layout/VerticalDownArrowProcess"/>
    <dgm:cxn modelId="{BFF19841-C0DD-498C-8B18-E0249D825D69}" type="presOf" srcId="{9A082E3B-4512-4A7B-ACE0-15DDCC19FBC7}" destId="{A17EF806-9FBA-46D2-807E-2A0A4D3A7CCB}" srcOrd="0" destOrd="0" presId="urn:microsoft.com/office/officeart/2016/7/layout/VerticalDownArrowProcess"/>
    <dgm:cxn modelId="{2697A061-5494-4FEA-9521-A741F078ED57}" type="presOf" srcId="{7C559E70-5B73-4667-91CC-6CD8A252CD90}" destId="{EB2EA8C1-96F0-4E66-A00A-CD199B2CB38F}" srcOrd="1" destOrd="0" presId="urn:microsoft.com/office/officeart/2016/7/layout/VerticalDownArrowProcess"/>
    <dgm:cxn modelId="{2396E546-552B-4757-BC05-5E089FDCDD19}" type="presOf" srcId="{3358D3E0-8E11-4E03-B6A0-BD253647049A}" destId="{D8869F62-A8BE-4D29-87B9-94EFCC198C03}" srcOrd="0" destOrd="0" presId="urn:microsoft.com/office/officeart/2016/7/layout/VerticalDownArrowProcess"/>
    <dgm:cxn modelId="{B1442448-85C8-45DD-894B-C1D121634E59}" srcId="{60F5D438-3C6A-42F8-BD28-C5ECAF03A403}" destId="{C7835CC6-734B-438A-836A-F99E38375456}" srcOrd="0" destOrd="0" parTransId="{1E0B5BB5-E768-4FD3-A923-5BBC8E3F803A}" sibTransId="{9164CFD6-A977-443D-8D18-E2DF3977856E}"/>
    <dgm:cxn modelId="{F7EE9C6B-A661-41F6-BBAB-856A9DD655FD}" srcId="{601EDAE7-845A-4F94-B508-E47A9D600BCF}" destId="{1093A906-7435-430E-BFCC-76AA303A04BA}" srcOrd="0" destOrd="0" parTransId="{C977352D-22E3-4B15-A0A9-BF0D8BD42AA0}" sibTransId="{78F06F14-18D9-4661-B092-9998603F5315}"/>
    <dgm:cxn modelId="{566C4750-B2D7-47A0-B7EE-8C001F59D63C}" type="presOf" srcId="{7C559E70-5B73-4667-91CC-6CD8A252CD90}" destId="{EE76F27E-2BA6-4225-ACF9-A4DA80B04366}" srcOrd="0" destOrd="0" presId="urn:microsoft.com/office/officeart/2016/7/layout/VerticalDownArrowProcess"/>
    <dgm:cxn modelId="{A43C7C70-6073-4741-BF07-160326ECF501}" type="presOf" srcId="{B4024ECF-437A-4AF4-ABF7-2C4EF0044061}" destId="{22FBF2D7-E75B-4A76-A148-11AE1C559B4A}" srcOrd="1" destOrd="0" presId="urn:microsoft.com/office/officeart/2016/7/layout/VerticalDownArrowProcess"/>
    <dgm:cxn modelId="{B16B727E-3926-4C18-9E04-FD3465D05563}" type="presOf" srcId="{B4024ECF-437A-4AF4-ABF7-2C4EF0044061}" destId="{4CDAD8BB-E7E1-478F-AB80-44F9676B706D}" srcOrd="0" destOrd="0" presId="urn:microsoft.com/office/officeart/2016/7/layout/VerticalDownArrowProcess"/>
    <dgm:cxn modelId="{CF303299-8FFD-4B04-89CE-38A36E82168A}" type="presOf" srcId="{60F5D438-3C6A-42F8-BD28-C5ECAF03A403}" destId="{C2902599-A85C-4478-BB11-660BBE7AADBD}" srcOrd="0" destOrd="0" presId="urn:microsoft.com/office/officeart/2016/7/layout/VerticalDownArrowProcess"/>
    <dgm:cxn modelId="{E245529C-B563-4833-A399-D408E1283B94}" type="presOf" srcId="{3358D3E0-8E11-4E03-B6A0-BD253647049A}" destId="{4581D28F-A1E7-4E18-85D9-BF1C7CB58387}" srcOrd="1" destOrd="0" presId="urn:microsoft.com/office/officeart/2016/7/layout/VerticalDownArrowProcess"/>
    <dgm:cxn modelId="{039C7FA4-ED50-4315-B80A-79AFD10E12F8}" srcId="{8DD89CB0-21FD-4617-87BE-4B408AD1A42E}" destId="{60F5D438-3C6A-42F8-BD28-C5ECAF03A403}" srcOrd="4" destOrd="0" parTransId="{2EAD50E7-A4EE-425E-A3C9-1DEC6F2BAB4B}" sibTransId="{314BF374-9473-47E1-9B49-0CECAA0AF8D8}"/>
    <dgm:cxn modelId="{F6D1AEC7-B5DA-461A-BCBA-A753A4EF2B6F}" srcId="{B4024ECF-437A-4AF4-ABF7-2C4EF0044061}" destId="{9A082E3B-4512-4A7B-ACE0-15DDCC19FBC7}" srcOrd="0" destOrd="0" parTransId="{58817C3D-B35E-40F8-BA71-75A88A7B84D2}" sibTransId="{E4FD7AE0-36A6-4C24-8283-D39CB0EE1CDC}"/>
    <dgm:cxn modelId="{035CBEC8-FB53-4582-81C5-FAFC60012B0D}" srcId="{3358D3E0-8E11-4E03-B6A0-BD253647049A}" destId="{BD515885-B69E-4AB9-AC57-91F01F12799A}" srcOrd="0" destOrd="0" parTransId="{463D9801-FA4A-4F8C-88FF-B5737B816F15}" sibTransId="{E022BE7E-ABC1-4E13-93DB-24DACB322F0E}"/>
    <dgm:cxn modelId="{C90355D7-8E8D-45DA-878C-701913A44779}" type="presOf" srcId="{8AC96D5A-A4A7-48D0-A880-85509B486151}" destId="{0935AC07-F49A-49D1-A81A-FE7C2E61AF24}" srcOrd="0" destOrd="0" presId="urn:microsoft.com/office/officeart/2016/7/layout/VerticalDownArrowProcess"/>
    <dgm:cxn modelId="{18F602E9-9658-4EA1-82FB-A84BF75BBC20}" srcId="{8DD89CB0-21FD-4617-87BE-4B408AD1A42E}" destId="{B4024ECF-437A-4AF4-ABF7-2C4EF0044061}" srcOrd="3" destOrd="0" parTransId="{614F4507-0F77-4615-8CFD-EEB4BCC1011D}" sibTransId="{A61A294B-5872-49D4-A9DD-7889D2607B67}"/>
    <dgm:cxn modelId="{3BB36913-A97A-408A-963E-449578C6B8C8}" type="presParOf" srcId="{62BD94E1-48E7-425F-8960-72ACA6C6DEF2}" destId="{A94BDAE6-4308-4BCE-84F6-A20DFC9EA181}" srcOrd="0" destOrd="0" presId="urn:microsoft.com/office/officeart/2016/7/layout/VerticalDownArrowProcess"/>
    <dgm:cxn modelId="{F6CFAC83-4E73-44B3-8C41-B39A81D918C3}" type="presParOf" srcId="{A94BDAE6-4308-4BCE-84F6-A20DFC9EA181}" destId="{C2902599-A85C-4478-BB11-660BBE7AADBD}" srcOrd="0" destOrd="0" presId="urn:microsoft.com/office/officeart/2016/7/layout/VerticalDownArrowProcess"/>
    <dgm:cxn modelId="{41651F74-B16F-469B-B2ED-FAB2879D51C1}" type="presParOf" srcId="{A94BDAE6-4308-4BCE-84F6-A20DFC9EA181}" destId="{DFE9B480-865B-4642-B2EB-8344604714E4}" srcOrd="1" destOrd="0" presId="urn:microsoft.com/office/officeart/2016/7/layout/VerticalDownArrowProcess"/>
    <dgm:cxn modelId="{C768926E-1784-465A-B759-84EE2474B318}" type="presParOf" srcId="{62BD94E1-48E7-425F-8960-72ACA6C6DEF2}" destId="{7E01702E-A6A6-4585-B0ED-0D59A571D952}" srcOrd="1" destOrd="0" presId="urn:microsoft.com/office/officeart/2016/7/layout/VerticalDownArrowProcess"/>
    <dgm:cxn modelId="{92CD2151-84E2-4D21-AE55-6EF8B5B874B5}" type="presParOf" srcId="{62BD94E1-48E7-425F-8960-72ACA6C6DEF2}" destId="{A35834DB-FC8A-4463-8513-93D72DBF8707}" srcOrd="2" destOrd="0" presId="urn:microsoft.com/office/officeart/2016/7/layout/VerticalDownArrowProcess"/>
    <dgm:cxn modelId="{EDA03A99-FBE7-47B3-976C-18C6E6A0CFE2}" type="presParOf" srcId="{A35834DB-FC8A-4463-8513-93D72DBF8707}" destId="{4CDAD8BB-E7E1-478F-AB80-44F9676B706D}" srcOrd="0" destOrd="0" presId="urn:microsoft.com/office/officeart/2016/7/layout/VerticalDownArrowProcess"/>
    <dgm:cxn modelId="{6292C56C-D275-4686-A580-2D4E0FDAC0A9}" type="presParOf" srcId="{A35834DB-FC8A-4463-8513-93D72DBF8707}" destId="{22FBF2D7-E75B-4A76-A148-11AE1C559B4A}" srcOrd="1" destOrd="0" presId="urn:microsoft.com/office/officeart/2016/7/layout/VerticalDownArrowProcess"/>
    <dgm:cxn modelId="{9017C341-496C-4F3C-A1E2-4ACF962C2242}" type="presParOf" srcId="{A35834DB-FC8A-4463-8513-93D72DBF8707}" destId="{A17EF806-9FBA-46D2-807E-2A0A4D3A7CCB}" srcOrd="2" destOrd="0" presId="urn:microsoft.com/office/officeart/2016/7/layout/VerticalDownArrowProcess"/>
    <dgm:cxn modelId="{3C9B880A-6FB5-4A7F-AADE-8F14EC4F193C}" type="presParOf" srcId="{62BD94E1-48E7-425F-8960-72ACA6C6DEF2}" destId="{3751BD3C-12B0-4B29-B6ED-D611D77662C5}" srcOrd="3" destOrd="0" presId="urn:microsoft.com/office/officeart/2016/7/layout/VerticalDownArrowProcess"/>
    <dgm:cxn modelId="{7DF32821-138E-44EC-BBFC-BCC60FA79452}" type="presParOf" srcId="{62BD94E1-48E7-425F-8960-72ACA6C6DEF2}" destId="{6F7A1954-A1B4-456B-A387-2A4B17F66E1B}" srcOrd="4" destOrd="0" presId="urn:microsoft.com/office/officeart/2016/7/layout/VerticalDownArrowProcess"/>
    <dgm:cxn modelId="{2518BCC3-8C06-4E7F-A366-853ED2EA00AD}" type="presParOf" srcId="{6F7A1954-A1B4-456B-A387-2A4B17F66E1B}" destId="{D8869F62-A8BE-4D29-87B9-94EFCC198C03}" srcOrd="0" destOrd="0" presId="urn:microsoft.com/office/officeart/2016/7/layout/VerticalDownArrowProcess"/>
    <dgm:cxn modelId="{1C803E99-E590-467B-A373-D26BF30AD6FD}" type="presParOf" srcId="{6F7A1954-A1B4-456B-A387-2A4B17F66E1B}" destId="{4581D28F-A1E7-4E18-85D9-BF1C7CB58387}" srcOrd="1" destOrd="0" presId="urn:microsoft.com/office/officeart/2016/7/layout/VerticalDownArrowProcess"/>
    <dgm:cxn modelId="{115296A2-F167-4A1F-8A90-3D82067648EB}" type="presParOf" srcId="{6F7A1954-A1B4-456B-A387-2A4B17F66E1B}" destId="{0337BFBA-395E-4D43-A8E4-760274B2A7A3}" srcOrd="2" destOrd="0" presId="urn:microsoft.com/office/officeart/2016/7/layout/VerticalDownArrowProcess"/>
    <dgm:cxn modelId="{786C1C97-04E5-4FAC-B138-48CB410E4B27}" type="presParOf" srcId="{62BD94E1-48E7-425F-8960-72ACA6C6DEF2}" destId="{52A1C94E-3A11-4C6B-AACA-AAC5C2076C66}" srcOrd="5" destOrd="0" presId="urn:microsoft.com/office/officeart/2016/7/layout/VerticalDownArrowProcess"/>
    <dgm:cxn modelId="{ADD9A9F8-C498-45A4-9653-1FD51FFFA18D}" type="presParOf" srcId="{62BD94E1-48E7-425F-8960-72ACA6C6DEF2}" destId="{3EE856BB-B501-435F-9092-A10BCA53A83E}" srcOrd="6" destOrd="0" presId="urn:microsoft.com/office/officeart/2016/7/layout/VerticalDownArrowProcess"/>
    <dgm:cxn modelId="{53434F96-CCC9-472F-AFFD-6C178D2727DA}" type="presParOf" srcId="{3EE856BB-B501-435F-9092-A10BCA53A83E}" destId="{EE76F27E-2BA6-4225-ACF9-A4DA80B04366}" srcOrd="0" destOrd="0" presId="urn:microsoft.com/office/officeart/2016/7/layout/VerticalDownArrowProcess"/>
    <dgm:cxn modelId="{12860AFE-A65C-4A5B-A6D7-9E20602CEBCB}" type="presParOf" srcId="{3EE856BB-B501-435F-9092-A10BCA53A83E}" destId="{EB2EA8C1-96F0-4E66-A00A-CD199B2CB38F}" srcOrd="1" destOrd="0" presId="urn:microsoft.com/office/officeart/2016/7/layout/VerticalDownArrowProcess"/>
    <dgm:cxn modelId="{F800FCAB-4581-43F8-9A70-4BC26B7420B4}" type="presParOf" srcId="{3EE856BB-B501-435F-9092-A10BCA53A83E}" destId="{0935AC07-F49A-49D1-A81A-FE7C2E61AF24}" srcOrd="2" destOrd="0" presId="urn:microsoft.com/office/officeart/2016/7/layout/VerticalDownArrowProcess"/>
    <dgm:cxn modelId="{4FD4FB97-386E-4CFD-9A7D-A53FAAC5A05D}" type="presParOf" srcId="{62BD94E1-48E7-425F-8960-72ACA6C6DEF2}" destId="{A1DAECC8-3792-4B2D-8509-613B616F772F}" srcOrd="7" destOrd="0" presId="urn:microsoft.com/office/officeart/2016/7/layout/VerticalDownArrowProcess"/>
    <dgm:cxn modelId="{DA3F1CB0-DAE8-4ABA-AC30-94FA3A4823CB}" type="presParOf" srcId="{62BD94E1-48E7-425F-8960-72ACA6C6DEF2}" destId="{6B30C020-BBA6-46E2-8010-1CCFEB77159E}" srcOrd="8" destOrd="0" presId="urn:microsoft.com/office/officeart/2016/7/layout/VerticalDownArrowProcess"/>
    <dgm:cxn modelId="{658E04FE-A6A9-4315-92BF-065E12916DC0}" type="presParOf" srcId="{6B30C020-BBA6-46E2-8010-1CCFEB77159E}" destId="{42ED8159-EF2C-4FFE-A65B-1743B119499D}" srcOrd="0" destOrd="0" presId="urn:microsoft.com/office/officeart/2016/7/layout/VerticalDownArrowProcess"/>
    <dgm:cxn modelId="{1EB80547-0F18-47B9-A205-97F36C90C1EA}" type="presParOf" srcId="{6B30C020-BBA6-46E2-8010-1CCFEB77159E}" destId="{8EEEF5FB-B078-4E9C-838C-03ADACFCFC75}" srcOrd="1" destOrd="0" presId="urn:microsoft.com/office/officeart/2016/7/layout/VerticalDownArrowProcess"/>
    <dgm:cxn modelId="{E579F32F-9827-4A59-9E05-73A299E8E9E1}" type="presParOf" srcId="{6B30C020-BBA6-46E2-8010-1CCFEB77159E}" destId="{C4BC4E25-6AC1-4EC5-AF8C-528ADFEAECA2}" srcOrd="2" destOrd="0" presId="urn:microsoft.com/office/officeart/2016/7/layout/VerticalDownArrow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83112A2-4E5D-47CB-883B-8008097C6818}">
      <dsp:nvSpPr>
        <dsp:cNvPr id="0" name=""/>
        <dsp:cNvSpPr/>
      </dsp:nvSpPr>
      <dsp:spPr>
        <a:xfrm>
          <a:off x="0" y="34913"/>
          <a:ext cx="10515600" cy="430735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kern="1200"/>
            <a:t>Applicability</a:t>
          </a:r>
        </a:p>
      </dsp:txBody>
      <dsp:txXfrm>
        <a:off x="21027" y="55940"/>
        <a:ext cx="10473546" cy="388681"/>
      </dsp:txXfrm>
    </dsp:sp>
    <dsp:sp modelId="{FB2B7BE5-7160-4AF9-B53F-6CF53681C151}">
      <dsp:nvSpPr>
        <dsp:cNvPr id="0" name=""/>
        <dsp:cNvSpPr/>
      </dsp:nvSpPr>
      <dsp:spPr>
        <a:xfrm>
          <a:off x="0" y="465649"/>
          <a:ext cx="10515600" cy="237532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33870" tIns="30480" rIns="170688" bIns="30480" numCol="1" spcCol="1270" anchor="t" anchorCtr="0">
          <a:noAutofit/>
        </a:bodyPr>
        <a:lstStyle/>
        <a:p>
          <a:pPr marL="0" lvl="1" indent="0" algn="l" defTabSz="1066800">
            <a:lnSpc>
              <a:spcPct val="107000"/>
            </a:lnSpc>
            <a:spcBef>
              <a:spcPct val="0"/>
            </a:spcBef>
            <a:spcAft>
              <a:spcPct val="20000"/>
            </a:spcAft>
            <a:buFont typeface="Arial" panose="020B0604020202020204" pitchFamily="34" charset="0"/>
            <a:buNone/>
          </a:pPr>
          <a:r>
            <a:rPr lang="en-US" sz="2400" kern="1200">
              <a:latin typeface="Open Sans"/>
              <a:ea typeface="Open Sans"/>
              <a:cs typeface="Open Sans"/>
            </a:rPr>
            <a:t>All research, funded or conducted in whole or in part by NIH, that results in the generation of </a:t>
          </a:r>
          <a:r>
            <a:rPr lang="en-US" sz="2400" b="0" kern="1200">
              <a:latin typeface="Open Sans"/>
              <a:ea typeface="Open Sans"/>
              <a:cs typeface="Open Sans"/>
            </a:rPr>
            <a:t>"</a:t>
          </a:r>
          <a:r>
            <a:rPr lang="en-US" sz="2400" b="1" kern="1200">
              <a:latin typeface="Open Sans"/>
              <a:ea typeface="Open Sans"/>
              <a:cs typeface="Open Sans"/>
            </a:rPr>
            <a:t>scientific data</a:t>
          </a:r>
          <a:r>
            <a:rPr lang="en-US" sz="2400" kern="1200">
              <a:latin typeface="Open Sans"/>
              <a:ea typeface="Open Sans"/>
              <a:cs typeface="Open Sans"/>
            </a:rPr>
            <a:t>".</a:t>
          </a:r>
          <a:endParaRPr lang="en-US" sz="2400" kern="1200"/>
        </a:p>
        <a:p>
          <a:pPr marL="0" lvl="1" indent="0" algn="l" defTabSz="1066800">
            <a:lnSpc>
              <a:spcPct val="107000"/>
            </a:lnSpc>
            <a:spcBef>
              <a:spcPct val="0"/>
            </a:spcBef>
            <a:spcAft>
              <a:spcPct val="20000"/>
            </a:spcAft>
            <a:buFont typeface="Arial" panose="020B0604020202020204" pitchFamily="34" charset="0"/>
            <a:buNone/>
          </a:pPr>
          <a:endParaRPr lang="en-US" sz="2400" kern="1200"/>
        </a:p>
        <a:p>
          <a:pPr marL="0" lvl="1" indent="0" algn="l" defTabSz="1066800">
            <a:lnSpc>
              <a:spcPct val="107000"/>
            </a:lnSpc>
            <a:spcBef>
              <a:spcPct val="0"/>
            </a:spcBef>
            <a:spcAft>
              <a:spcPct val="20000"/>
            </a:spcAft>
            <a:buFont typeface="Arial" panose="020B0604020202020204" pitchFamily="34" charset="0"/>
            <a:buNone/>
          </a:pPr>
          <a:endParaRPr lang="en-US" sz="2400" kern="1200"/>
        </a:p>
        <a:p>
          <a:pPr marL="0" lvl="1" indent="0" algn="l" defTabSz="1066800">
            <a:lnSpc>
              <a:spcPct val="107000"/>
            </a:lnSpc>
            <a:spcBef>
              <a:spcPct val="0"/>
            </a:spcBef>
            <a:spcAft>
              <a:spcPct val="20000"/>
            </a:spcAft>
            <a:buFont typeface="Arial" panose="020B0604020202020204" pitchFamily="34" charset="0"/>
            <a:buNone/>
          </a:pPr>
          <a:endParaRPr lang="en-US" sz="2400" kern="1200"/>
        </a:p>
      </dsp:txBody>
      <dsp:txXfrm>
        <a:off x="0" y="465649"/>
        <a:ext cx="10515600" cy="2375324"/>
      </dsp:txXfrm>
    </dsp:sp>
    <dsp:sp modelId="{5D4F250B-D9A7-4AAB-B937-96F9342D60D1}">
      <dsp:nvSpPr>
        <dsp:cNvPr id="0" name=""/>
        <dsp:cNvSpPr/>
      </dsp:nvSpPr>
      <dsp:spPr>
        <a:xfrm>
          <a:off x="0" y="2840974"/>
          <a:ext cx="10515600" cy="449892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kern="1200"/>
            <a:t>Requirements</a:t>
          </a:r>
          <a:endParaRPr lang="en-US" sz="2500" kern="1200"/>
        </a:p>
      </dsp:txBody>
      <dsp:txXfrm>
        <a:off x="21962" y="2862936"/>
        <a:ext cx="10471676" cy="405968"/>
      </dsp:txXfrm>
    </dsp:sp>
    <dsp:sp modelId="{840131D6-98A0-426D-A0D4-20B3E92974A9}">
      <dsp:nvSpPr>
        <dsp:cNvPr id="0" name=""/>
        <dsp:cNvSpPr/>
      </dsp:nvSpPr>
      <dsp:spPr>
        <a:xfrm>
          <a:off x="0" y="3290866"/>
          <a:ext cx="10515600" cy="221362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33870" tIns="30480" rIns="170688" bIns="30480" numCol="1" spcCol="1270" anchor="t" anchorCtr="0">
          <a:noAutofit/>
        </a:bodyPr>
        <a:lstStyle/>
        <a:p>
          <a:pPr marL="365760" lvl="1" indent="-365760" algn="l" defTabSz="1066800">
            <a:lnSpc>
              <a:spcPct val="107000"/>
            </a:lnSpc>
            <a:spcBef>
              <a:spcPct val="0"/>
            </a:spcBef>
            <a:spcAft>
              <a:spcPts val="1200"/>
            </a:spcAft>
            <a:buFont typeface="Wingdings" panose="05000000000000000000" pitchFamily="2" charset="2"/>
            <a:buChar char="ü"/>
          </a:pPr>
          <a:r>
            <a:rPr lang="en-US" sz="2400" b="1" kern="1200">
              <a:latin typeface="Open Sans"/>
              <a:ea typeface="Open Sans"/>
              <a:cs typeface="Open Sans"/>
            </a:rPr>
            <a:t>Submission</a:t>
          </a:r>
          <a:r>
            <a:rPr lang="en-US" sz="2400" kern="1200">
              <a:latin typeface="Open Sans"/>
              <a:ea typeface="Open Sans"/>
              <a:cs typeface="Open Sans"/>
            </a:rPr>
            <a:t> </a:t>
          </a:r>
          <a:r>
            <a:rPr lang="en-US" sz="2400" b="1" kern="1200">
              <a:latin typeface="Open Sans"/>
              <a:ea typeface="Open Sans"/>
              <a:cs typeface="Open Sans"/>
            </a:rPr>
            <a:t>of DMS Plan </a:t>
          </a:r>
          <a:r>
            <a:rPr lang="en-US" sz="2400" kern="1200">
              <a:latin typeface="Open Sans"/>
              <a:ea typeface="Open Sans"/>
              <a:cs typeface="Open Sans"/>
            </a:rPr>
            <a:t>with all applications for funding</a:t>
          </a:r>
          <a:endParaRPr lang="en-US" sz="2400" kern="1200"/>
        </a:p>
        <a:p>
          <a:pPr marL="365760" lvl="1" indent="-365760" algn="l" defTabSz="1066800">
            <a:lnSpc>
              <a:spcPct val="107000"/>
            </a:lnSpc>
            <a:spcBef>
              <a:spcPct val="0"/>
            </a:spcBef>
            <a:spcAft>
              <a:spcPts val="1200"/>
            </a:spcAft>
            <a:buFont typeface="Wingdings" panose="05000000000000000000" pitchFamily="2" charset="2"/>
            <a:buChar char="ü"/>
          </a:pPr>
          <a:r>
            <a:rPr lang="en-US" sz="2400" b="1" kern="1200">
              <a:latin typeface="Open Sans"/>
              <a:ea typeface="Open Sans"/>
              <a:cs typeface="Open Sans"/>
            </a:rPr>
            <a:t>Compliance</a:t>
          </a:r>
          <a:r>
            <a:rPr lang="en-US" sz="2400" kern="1200">
              <a:latin typeface="Open Sans"/>
              <a:ea typeface="Open Sans"/>
              <a:cs typeface="Open Sans"/>
            </a:rPr>
            <a:t> </a:t>
          </a:r>
          <a:r>
            <a:rPr lang="en-US" sz="2400" b="1" kern="1200">
              <a:latin typeface="Open Sans"/>
              <a:ea typeface="Open Sans"/>
              <a:cs typeface="Open Sans"/>
            </a:rPr>
            <a:t>with the DMS Plan </a:t>
          </a:r>
          <a:r>
            <a:rPr lang="en-US" sz="2400" kern="1200">
              <a:latin typeface="Open Sans"/>
              <a:ea typeface="Open Sans"/>
              <a:cs typeface="Open Sans"/>
            </a:rPr>
            <a:t>approved by the funding NIH Institute, Center, or Office </a:t>
          </a:r>
          <a:endParaRPr lang="en-US" sz="2400" kern="1200"/>
        </a:p>
      </dsp:txBody>
      <dsp:txXfrm>
        <a:off x="0" y="3290866"/>
        <a:ext cx="10515600" cy="221362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814BADD-6A30-4A8A-BC54-EC4A1D5960F2}">
      <dsp:nvSpPr>
        <dsp:cNvPr id="0" name=""/>
        <dsp:cNvSpPr/>
      </dsp:nvSpPr>
      <dsp:spPr>
        <a:xfrm>
          <a:off x="0" y="300015"/>
          <a:ext cx="9753750" cy="1081080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l" defTabSz="977900" rtl="0">
            <a:lnSpc>
              <a:spcPct val="108000"/>
            </a:lnSpc>
            <a:spcBef>
              <a:spcPct val="0"/>
            </a:spcBef>
            <a:spcAft>
              <a:spcPct val="35000"/>
            </a:spcAft>
            <a:buFont typeface="Wingdings" panose="05000000000000000000" pitchFamily="2" charset="2"/>
            <a:buNone/>
          </a:pPr>
          <a:r>
            <a:rPr lang="en-US" sz="2200" b="0" kern="1200">
              <a:latin typeface="Open Sans"/>
              <a:ea typeface="Open Sans"/>
              <a:cs typeface="Open Sans"/>
            </a:rPr>
            <a:t>De-identify to the greatest extent while maintaining scientific utility; Use Common Rule </a:t>
          </a:r>
          <a:r>
            <a:rPr lang="en-US" sz="2200" b="0" u="sng" kern="1200">
              <a:latin typeface="Open Sans"/>
              <a:ea typeface="Open Sans"/>
              <a:cs typeface="Open Sans"/>
            </a:rPr>
            <a:t>and</a:t>
          </a:r>
          <a:r>
            <a:rPr lang="en-US" sz="2200" b="0" kern="1200">
              <a:latin typeface="Open Sans"/>
              <a:ea typeface="Open Sans"/>
              <a:cs typeface="Open Sans"/>
            </a:rPr>
            <a:t> HIPAA Privacy Rule standards </a:t>
          </a:r>
          <a:endParaRPr lang="en-US" sz="2200" kern="1200"/>
        </a:p>
      </dsp:txBody>
      <dsp:txXfrm>
        <a:off x="52774" y="352789"/>
        <a:ext cx="9648202" cy="975532"/>
      </dsp:txXfrm>
    </dsp:sp>
    <dsp:sp modelId="{3451E187-9DB2-41B8-B9A7-A998D756F6DB}">
      <dsp:nvSpPr>
        <dsp:cNvPr id="0" name=""/>
        <dsp:cNvSpPr/>
      </dsp:nvSpPr>
      <dsp:spPr>
        <a:xfrm>
          <a:off x="0" y="1381095"/>
          <a:ext cx="9753750" cy="97859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9682" tIns="27940" rIns="156464" bIns="27940" numCol="1" spcCol="1270" anchor="t" anchorCtr="0">
          <a:noAutofit/>
        </a:bodyPr>
        <a:lstStyle/>
        <a:p>
          <a:pPr marL="171450" lvl="1" indent="-171450" algn="l" defTabSz="755650" rtl="0">
            <a:lnSpc>
              <a:spcPct val="108000"/>
            </a:lnSpc>
            <a:spcBef>
              <a:spcPct val="0"/>
            </a:spcBef>
            <a:spcAft>
              <a:spcPct val="20000"/>
            </a:spcAft>
            <a:buFont typeface="Arial" panose="020B0604020202020204" pitchFamily="34" charset="0"/>
            <a:buChar char="•"/>
          </a:pPr>
          <a:r>
            <a:rPr lang="en-US" sz="1700" kern="1200">
              <a:latin typeface="Open Sans"/>
              <a:ea typeface="Open Sans"/>
              <a:cs typeface="Open Sans"/>
            </a:rPr>
            <a:t>Consider risks from information even when de-identified </a:t>
          </a:r>
          <a:endParaRPr lang="en-US" sz="1700" kern="1200"/>
        </a:p>
        <a:p>
          <a:pPr marL="171450" lvl="1" indent="-171450" algn="l" defTabSz="755650">
            <a:lnSpc>
              <a:spcPct val="108000"/>
            </a:lnSpc>
            <a:spcBef>
              <a:spcPct val="0"/>
            </a:spcBef>
            <a:spcAft>
              <a:spcPct val="20000"/>
            </a:spcAft>
            <a:buFont typeface="Arial" panose="020B0604020202020204" pitchFamily="34" charset="0"/>
            <a:buChar char="•"/>
          </a:pPr>
          <a:r>
            <a:rPr lang="en-US" sz="1700" kern="1200">
              <a:latin typeface="Open Sans"/>
              <a:ea typeface="Open Sans"/>
              <a:cs typeface="Open Sans"/>
            </a:rPr>
            <a:t>Share identifiable data only with explicit consent</a:t>
          </a:r>
        </a:p>
      </dsp:txBody>
      <dsp:txXfrm>
        <a:off x="0" y="1381095"/>
        <a:ext cx="9753750" cy="978591"/>
      </dsp:txXfrm>
    </dsp:sp>
    <dsp:sp modelId="{EFF8625D-3C43-4580-B9DE-68A92389A029}">
      <dsp:nvSpPr>
        <dsp:cNvPr id="0" name=""/>
        <dsp:cNvSpPr/>
      </dsp:nvSpPr>
      <dsp:spPr>
        <a:xfrm>
          <a:off x="0" y="2359686"/>
          <a:ext cx="9753750" cy="648756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l" defTabSz="977900">
            <a:lnSpc>
              <a:spcPct val="108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b="0" kern="1200">
              <a:latin typeface="Open Sans"/>
              <a:ea typeface="Open Sans"/>
              <a:cs typeface="Open Sans"/>
            </a:rPr>
            <a:t>Use agreements for transferring data </a:t>
          </a:r>
        </a:p>
      </dsp:txBody>
      <dsp:txXfrm>
        <a:off x="31670" y="2391356"/>
        <a:ext cx="9690410" cy="585416"/>
      </dsp:txXfrm>
    </dsp:sp>
    <dsp:sp modelId="{494FBD5D-93CE-4111-99BD-7F5AD297BE9D}">
      <dsp:nvSpPr>
        <dsp:cNvPr id="0" name=""/>
        <dsp:cNvSpPr/>
      </dsp:nvSpPr>
      <dsp:spPr>
        <a:xfrm>
          <a:off x="0" y="2977480"/>
          <a:ext cx="9753750" cy="7233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9682" tIns="27940" rIns="156464" bIns="27940" numCol="1" spcCol="1270" anchor="t" anchorCtr="0">
          <a:noAutofit/>
        </a:bodyPr>
        <a:lstStyle/>
        <a:p>
          <a:pPr marL="171450" lvl="1" indent="-171450" algn="l" defTabSz="755650">
            <a:lnSpc>
              <a:spcPct val="108000"/>
            </a:lnSpc>
            <a:spcBef>
              <a:spcPct val="0"/>
            </a:spcBef>
            <a:spcAft>
              <a:spcPts val="1800"/>
            </a:spcAft>
            <a:buFont typeface="Arial" panose="020B0604020202020204" pitchFamily="34" charset="0"/>
            <a:buChar char="•"/>
          </a:pPr>
          <a:r>
            <a:rPr lang="en-US" sz="1700" kern="1200">
              <a:latin typeface="Open Sans"/>
              <a:ea typeface="Open Sans"/>
              <a:cs typeface="Open Sans"/>
            </a:rPr>
            <a:t>Communicate limitations on use, include prohibitions on re-identification or recontact</a:t>
          </a:r>
        </a:p>
      </dsp:txBody>
      <dsp:txXfrm>
        <a:off x="0" y="2977480"/>
        <a:ext cx="9753750" cy="723320"/>
      </dsp:txXfrm>
    </dsp:sp>
    <dsp:sp modelId="{73893E38-A9C6-49CD-8938-5BEB1B88CAD2}">
      <dsp:nvSpPr>
        <dsp:cNvPr id="0" name=""/>
        <dsp:cNvSpPr/>
      </dsp:nvSpPr>
      <dsp:spPr>
        <a:xfrm>
          <a:off x="0" y="3731763"/>
          <a:ext cx="9753750" cy="720810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l" defTabSz="977900">
            <a:lnSpc>
              <a:spcPct val="108000"/>
            </a:lnSpc>
            <a:spcBef>
              <a:spcPct val="0"/>
            </a:spcBef>
            <a:spcAft>
              <a:spcPct val="35000"/>
            </a:spcAft>
            <a:buFont typeface="Wingdings" panose="05000000000000000000" pitchFamily="2" charset="2"/>
            <a:buNone/>
          </a:pPr>
          <a:r>
            <a:rPr lang="en-US" sz="2200" b="0" kern="1200">
              <a:latin typeface="Open Sans"/>
              <a:ea typeface="Open Sans"/>
              <a:cs typeface="Open Sans"/>
            </a:rPr>
            <a:t>Understand applicable legal protections and limitations on disclosure</a:t>
          </a:r>
        </a:p>
      </dsp:txBody>
      <dsp:txXfrm>
        <a:off x="35187" y="3766950"/>
        <a:ext cx="9683376" cy="650436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2902599-A85C-4478-BB11-660BBE7AADBD}">
      <dsp:nvSpPr>
        <dsp:cNvPr id="0" name=""/>
        <dsp:cNvSpPr/>
      </dsp:nvSpPr>
      <dsp:spPr>
        <a:xfrm>
          <a:off x="0" y="4054963"/>
          <a:ext cx="2660971" cy="665250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9248" tIns="163576" rIns="189248" bIns="163576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/>
            <a:t>Consider</a:t>
          </a:r>
        </a:p>
      </dsp:txBody>
      <dsp:txXfrm>
        <a:off x="0" y="4054963"/>
        <a:ext cx="2660971" cy="665250"/>
      </dsp:txXfrm>
    </dsp:sp>
    <dsp:sp modelId="{DFE9B480-865B-4642-B2EB-8344604714E4}">
      <dsp:nvSpPr>
        <dsp:cNvPr id="0" name=""/>
        <dsp:cNvSpPr/>
      </dsp:nvSpPr>
      <dsp:spPr>
        <a:xfrm>
          <a:off x="2660971" y="4054963"/>
          <a:ext cx="7982914" cy="665250"/>
        </a:xfrm>
        <a:prstGeom prst="rect">
          <a:avLst/>
        </a:prstGeom>
        <a:solidFill>
          <a:schemeClr val="accent5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1931" tIns="254000" rIns="161931" bIns="2540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/>
            <a:t>Consider additional protections, as necessary </a:t>
          </a:r>
        </a:p>
      </dsp:txBody>
      <dsp:txXfrm>
        <a:off x="2660971" y="4054963"/>
        <a:ext cx="7982914" cy="665250"/>
      </dsp:txXfrm>
    </dsp:sp>
    <dsp:sp modelId="{22FBF2D7-E75B-4A76-A148-11AE1C559B4A}">
      <dsp:nvSpPr>
        <dsp:cNvPr id="0" name=""/>
        <dsp:cNvSpPr/>
      </dsp:nvSpPr>
      <dsp:spPr>
        <a:xfrm rot="10800000">
          <a:off x="0" y="3041786"/>
          <a:ext cx="2660971" cy="1023155"/>
        </a:xfrm>
        <a:prstGeom prst="upArrowCallout">
          <a:avLst>
            <a:gd name="adj1" fmla="val 5000"/>
            <a:gd name="adj2" fmla="val 10000"/>
            <a:gd name="adj3" fmla="val 15000"/>
            <a:gd name="adj4" fmla="val 64977"/>
          </a:avLst>
        </a:prstGeom>
        <a:solidFill>
          <a:schemeClr val="accent5">
            <a:hueOff val="-1712181"/>
            <a:satOff val="-3426"/>
            <a:lumOff val="687"/>
            <a:alphaOff val="0"/>
          </a:schemeClr>
        </a:solidFill>
        <a:ln w="12700" cap="flat" cmpd="sng" algn="ctr">
          <a:solidFill>
            <a:schemeClr val="accent5">
              <a:hueOff val="-1712181"/>
              <a:satOff val="-3426"/>
              <a:lumOff val="687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9248" tIns="163576" rIns="189248" bIns="163576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>
              <a:latin typeface="Calibri Light" panose="020F0302020204030204"/>
            </a:rPr>
            <a:t>Agree</a:t>
          </a:r>
          <a:endParaRPr lang="en-US" sz="2300" kern="1200"/>
        </a:p>
      </dsp:txBody>
      <dsp:txXfrm rot="-10800000">
        <a:off x="0" y="3041786"/>
        <a:ext cx="2660971" cy="665050"/>
      </dsp:txXfrm>
    </dsp:sp>
    <dsp:sp modelId="{A17EF806-9FBA-46D2-807E-2A0A4D3A7CCB}">
      <dsp:nvSpPr>
        <dsp:cNvPr id="0" name=""/>
        <dsp:cNvSpPr/>
      </dsp:nvSpPr>
      <dsp:spPr>
        <a:xfrm>
          <a:off x="2660971" y="3041786"/>
          <a:ext cx="7982914" cy="665050"/>
        </a:xfrm>
        <a:prstGeom prst="rect">
          <a:avLst/>
        </a:prstGeom>
        <a:solidFill>
          <a:schemeClr val="accent5">
            <a:tint val="40000"/>
            <a:alpha val="90000"/>
            <a:hueOff val="-1734419"/>
            <a:satOff val="238"/>
            <a:lumOff val="54"/>
            <a:alphaOff val="0"/>
          </a:schemeClr>
        </a:solidFill>
        <a:ln w="12700" cap="flat" cmpd="sng" algn="ctr">
          <a:solidFill>
            <a:schemeClr val="accent5">
              <a:tint val="40000"/>
              <a:alpha val="90000"/>
              <a:hueOff val="-1734419"/>
              <a:satOff val="238"/>
              <a:lumOff val="54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1931" tIns="254000" rIns="161931" bIns="254000" numCol="1" spcCol="1270" anchor="ctr" anchorCtr="0">
          <a:noAutofit/>
        </a:bodyPr>
        <a:lstStyle/>
        <a:p>
          <a:pPr marL="0" lvl="0" indent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>
              <a:latin typeface="Calibri Light" panose="020F0302020204030204"/>
            </a:rPr>
            <a:t>Agree who</a:t>
          </a:r>
          <a:r>
            <a:rPr lang="en-US" sz="2000" kern="1200"/>
            <a:t> will manage data (e.g., Tribe, researcher, trusted 3rd party)</a:t>
          </a:r>
        </a:p>
      </dsp:txBody>
      <dsp:txXfrm>
        <a:off x="2660971" y="3041786"/>
        <a:ext cx="7982914" cy="665050"/>
      </dsp:txXfrm>
    </dsp:sp>
    <dsp:sp modelId="{4581D28F-A1E7-4E18-85D9-BF1C7CB58387}">
      <dsp:nvSpPr>
        <dsp:cNvPr id="0" name=""/>
        <dsp:cNvSpPr/>
      </dsp:nvSpPr>
      <dsp:spPr>
        <a:xfrm rot="10800000">
          <a:off x="0" y="2028610"/>
          <a:ext cx="2660971" cy="1023155"/>
        </a:xfrm>
        <a:prstGeom prst="upArrowCallout">
          <a:avLst>
            <a:gd name="adj1" fmla="val 5000"/>
            <a:gd name="adj2" fmla="val 10000"/>
            <a:gd name="adj3" fmla="val 15000"/>
            <a:gd name="adj4" fmla="val 64977"/>
          </a:avLst>
        </a:prstGeom>
        <a:solidFill>
          <a:schemeClr val="accent5">
            <a:hueOff val="-3424361"/>
            <a:satOff val="-6852"/>
            <a:lumOff val="1375"/>
            <a:alphaOff val="0"/>
          </a:schemeClr>
        </a:solidFill>
        <a:ln w="12700" cap="flat" cmpd="sng" algn="ctr">
          <a:solidFill>
            <a:schemeClr val="accent5">
              <a:hueOff val="-3424361"/>
              <a:satOff val="-6852"/>
              <a:lumOff val="1375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9248" tIns="163576" rIns="189248" bIns="163576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>
              <a:latin typeface="Calibri Light" panose="020F0302020204030204"/>
            </a:rPr>
            <a:t>Establish</a:t>
          </a:r>
          <a:endParaRPr lang="en-US" sz="2300" kern="1200"/>
        </a:p>
      </dsp:txBody>
      <dsp:txXfrm rot="-10800000">
        <a:off x="0" y="2028610"/>
        <a:ext cx="2660971" cy="665050"/>
      </dsp:txXfrm>
    </dsp:sp>
    <dsp:sp modelId="{0337BFBA-395E-4D43-A8E4-760274B2A7A3}">
      <dsp:nvSpPr>
        <dsp:cNvPr id="0" name=""/>
        <dsp:cNvSpPr/>
      </dsp:nvSpPr>
      <dsp:spPr>
        <a:xfrm>
          <a:off x="2660971" y="2028610"/>
          <a:ext cx="7982914" cy="665050"/>
        </a:xfrm>
        <a:prstGeom prst="rect">
          <a:avLst/>
        </a:prstGeom>
        <a:solidFill>
          <a:schemeClr val="accent5">
            <a:tint val="40000"/>
            <a:alpha val="90000"/>
            <a:hueOff val="-3468837"/>
            <a:satOff val="477"/>
            <a:lumOff val="107"/>
            <a:alphaOff val="0"/>
          </a:schemeClr>
        </a:solidFill>
        <a:ln w="12700" cap="flat" cmpd="sng" algn="ctr">
          <a:solidFill>
            <a:schemeClr val="accent5">
              <a:tint val="40000"/>
              <a:alpha val="90000"/>
              <a:hueOff val="-3468837"/>
              <a:satOff val="477"/>
              <a:lumOff val="107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1931" tIns="254000" rIns="161931" bIns="2540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/>
            <a:t>Establish mutually beneficial partnerships </a:t>
          </a:r>
        </a:p>
      </dsp:txBody>
      <dsp:txXfrm>
        <a:off x="2660971" y="2028610"/>
        <a:ext cx="7982914" cy="665050"/>
      </dsp:txXfrm>
    </dsp:sp>
    <dsp:sp modelId="{EB2EA8C1-96F0-4E66-A00A-CD199B2CB38F}">
      <dsp:nvSpPr>
        <dsp:cNvPr id="0" name=""/>
        <dsp:cNvSpPr/>
      </dsp:nvSpPr>
      <dsp:spPr>
        <a:xfrm rot="10800000">
          <a:off x="0" y="1015433"/>
          <a:ext cx="2660971" cy="1023155"/>
        </a:xfrm>
        <a:prstGeom prst="upArrowCallout">
          <a:avLst>
            <a:gd name="adj1" fmla="val 5000"/>
            <a:gd name="adj2" fmla="val 10000"/>
            <a:gd name="adj3" fmla="val 15000"/>
            <a:gd name="adj4" fmla="val 64977"/>
          </a:avLst>
        </a:prstGeom>
        <a:solidFill>
          <a:schemeClr val="accent5">
            <a:hueOff val="-5136541"/>
            <a:satOff val="-10277"/>
            <a:lumOff val="2062"/>
            <a:alphaOff val="0"/>
          </a:schemeClr>
        </a:solidFill>
        <a:ln w="12700" cap="flat" cmpd="sng" algn="ctr">
          <a:solidFill>
            <a:schemeClr val="accent5">
              <a:hueOff val="-5136541"/>
              <a:satOff val="-10277"/>
              <a:lumOff val="2062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9248" tIns="163576" rIns="189248" bIns="163576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/>
            <a:t>Engage</a:t>
          </a:r>
        </a:p>
      </dsp:txBody>
      <dsp:txXfrm rot="-10800000">
        <a:off x="0" y="1015433"/>
        <a:ext cx="2660971" cy="665050"/>
      </dsp:txXfrm>
    </dsp:sp>
    <dsp:sp modelId="{0935AC07-F49A-49D1-A81A-FE7C2E61AF24}">
      <dsp:nvSpPr>
        <dsp:cNvPr id="0" name=""/>
        <dsp:cNvSpPr/>
      </dsp:nvSpPr>
      <dsp:spPr>
        <a:xfrm>
          <a:off x="2660971" y="1015433"/>
          <a:ext cx="7982914" cy="665050"/>
        </a:xfrm>
        <a:prstGeom prst="rect">
          <a:avLst/>
        </a:prstGeom>
        <a:solidFill>
          <a:schemeClr val="accent5">
            <a:tint val="40000"/>
            <a:alpha val="90000"/>
            <a:hueOff val="-5203256"/>
            <a:satOff val="715"/>
            <a:lumOff val="161"/>
            <a:alphaOff val="0"/>
          </a:schemeClr>
        </a:solidFill>
        <a:ln w="12700" cap="flat" cmpd="sng" algn="ctr">
          <a:solidFill>
            <a:schemeClr val="accent5">
              <a:tint val="40000"/>
              <a:alpha val="90000"/>
              <a:hueOff val="-5203256"/>
              <a:satOff val="715"/>
              <a:lumOff val="161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1931" tIns="254000" rIns="161931" bIns="254000" numCol="1" spcCol="1270" anchor="ctr" anchorCtr="0">
          <a:noAutofit/>
        </a:bodyPr>
        <a:lstStyle/>
        <a:p>
          <a:pPr marL="0" lvl="0" indent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0" kern="1200"/>
            <a:t>Engage early with Tribes when developing a data management and sharing plan, before research begins</a:t>
          </a:r>
          <a:r>
            <a:rPr lang="en-US" sz="2000" b="0" kern="1200">
              <a:latin typeface="Calibri Light" panose="020F0302020204030204"/>
            </a:rPr>
            <a:t>, and continue throughout research</a:t>
          </a:r>
          <a:endParaRPr lang="en-US" sz="2000" b="0" kern="1200"/>
        </a:p>
      </dsp:txBody>
      <dsp:txXfrm>
        <a:off x="2660971" y="1015433"/>
        <a:ext cx="7982914" cy="665050"/>
      </dsp:txXfrm>
    </dsp:sp>
    <dsp:sp modelId="{8EEEF5FB-B078-4E9C-838C-03ADACFCFC75}">
      <dsp:nvSpPr>
        <dsp:cNvPr id="0" name=""/>
        <dsp:cNvSpPr/>
      </dsp:nvSpPr>
      <dsp:spPr>
        <a:xfrm rot="10800000">
          <a:off x="0" y="2257"/>
          <a:ext cx="2660971" cy="1023155"/>
        </a:xfrm>
        <a:prstGeom prst="upArrowCallout">
          <a:avLst>
            <a:gd name="adj1" fmla="val 5000"/>
            <a:gd name="adj2" fmla="val 10000"/>
            <a:gd name="adj3" fmla="val 15000"/>
            <a:gd name="adj4" fmla="val 64977"/>
          </a:avLst>
        </a:prstGeom>
        <a:solidFill>
          <a:schemeClr val="accent5">
            <a:hueOff val="-6848722"/>
            <a:satOff val="-13703"/>
            <a:lumOff val="2750"/>
            <a:alphaOff val="0"/>
          </a:schemeClr>
        </a:solidFill>
        <a:ln w="12700" cap="flat" cmpd="sng" algn="ctr">
          <a:solidFill>
            <a:schemeClr val="accent5">
              <a:hueOff val="-6848722"/>
              <a:satOff val="-13703"/>
              <a:lumOff val="275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9248" tIns="163576" rIns="189248" bIns="163576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/>
            <a:t>Understand</a:t>
          </a:r>
        </a:p>
      </dsp:txBody>
      <dsp:txXfrm rot="-10800000">
        <a:off x="0" y="2257"/>
        <a:ext cx="2660971" cy="665050"/>
      </dsp:txXfrm>
    </dsp:sp>
    <dsp:sp modelId="{C4BC4E25-6AC1-4EC5-AF8C-528ADFEAECA2}">
      <dsp:nvSpPr>
        <dsp:cNvPr id="0" name=""/>
        <dsp:cNvSpPr/>
      </dsp:nvSpPr>
      <dsp:spPr>
        <a:xfrm>
          <a:off x="2660971" y="2257"/>
          <a:ext cx="7982914" cy="665050"/>
        </a:xfrm>
        <a:prstGeom prst="rect">
          <a:avLst/>
        </a:prstGeom>
        <a:solidFill>
          <a:schemeClr val="accent5">
            <a:tint val="40000"/>
            <a:alpha val="90000"/>
            <a:hueOff val="-6937675"/>
            <a:satOff val="954"/>
            <a:lumOff val="214"/>
            <a:alphaOff val="0"/>
          </a:schemeClr>
        </a:solidFill>
        <a:ln w="12700" cap="flat" cmpd="sng" algn="ctr">
          <a:solidFill>
            <a:schemeClr val="accent5">
              <a:tint val="40000"/>
              <a:alpha val="90000"/>
              <a:hueOff val="-6937675"/>
              <a:satOff val="954"/>
              <a:lumOff val="214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1931" tIns="254000" rIns="161931" bIns="2540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/>
            <a:t>Understand Tribal sovereignty and laws, regulations, policies, and preferences </a:t>
          </a:r>
        </a:p>
      </dsp:txBody>
      <dsp:txXfrm>
        <a:off x="2660971" y="2257"/>
        <a:ext cx="7982914" cy="66505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16/7/layout/VerticalDownArrowProcess">
  <dgm:title val="Vertical Down Arrow Process"/>
  <dgm:desc val="Use to show a progression; a timeline; sequential steps in a task, process, or workflow; or to emphasize movement or direction. Level 1 text appears inside an arrow shape while Level 2 text appears below the arrow shapes."/>
  <dgm:catLst>
    <dgm:cat type="process" pri="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23" srcId="2" destId="21" srcOrd="0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36"/>
      <dgm:constr type="primFontSz" for="des" forName="parentTextArrow" refType="primFontSz" refFor="des" refForName="parentTextBox" op="equ"/>
      <dgm:constr type="primFontSz" for="des" forName="descendantArrow" val="24"/>
      <dgm:constr type="primFontSz" for="des" forName="descendantArrow" refType="primFontSz" refFor="des" refForName="parentTextArrow" op="lte"/>
      <dgm:constr type="primFontSz" for="des" forName="descendantBox" refType="primFontSz" refFor="des" refForName="parentTextArrow" op="lte"/>
      <dgm:constr type="primFontSz" for="des" forName="descendantBox" refType="primFontSz" refFor="des" refForName="parentTextBox" op="lte"/>
      <dgm:constr type="primFontSz" for="des" forName="descendantArrow" refType="primFontSz" refFor="des" refForName="parentTextBox" op="lte"/>
      <dgm:constr type="primFontSz" for="des" forName="descendantBox" refType="primFontSz" refFor="des" refForName="descendan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parentTextBox" refType="w" fact="0.25"/>
              <dgm:constr type="h" for="ch" forName="parentTextBox" refType="h"/>
              <dgm:constr type="t" for="ch" forName="parentTextBox"/>
              <dgm:constr type="w" for="ch" forName="descendantBox" refType="w" fact="0.75"/>
              <dgm:constr type="l" for="ch" forName="descendantBox" refType="w" fact="0.25"/>
              <dgm:constr type="b" for="ch" forName="descendantBox" refType="h"/>
              <dgm:constr type="h" for="ch" forName="descendantBox" refType="h"/>
            </dgm:constrLst>
            <dgm:ruleLst/>
            <dgm:layoutNode name="parentTextBox" styleLbl="alignNode1">
              <dgm:alg type="tx"/>
              <dgm:shape xmlns:r="http://schemas.openxmlformats.org/officeDocument/2006/relationships" type="rect" r:blip="">
                <dgm:adjLst/>
              </dgm:shape>
              <dgm:presOf axis="self"/>
              <dgm:constrLst>
                <dgm:constr type="primFontSz" refType="h" op="lte" fact="0.5"/>
                <dgm:constr type="lMarg" refType="w" fact="0.2016"/>
                <dgm:constr type="rMarg" refType="w" fact="0.2016"/>
              </dgm:constrLst>
              <dgm:ruleLst>
                <dgm:rule type="primFontSz" val="13" fact="NaN" max="NaN"/>
              </dgm:ruleLst>
            </dgm:layoutNode>
            <dgm:layoutNode name="descendantBox" styleLbl="bgAccFollowNode1">
              <dgm:alg type="tx">
                <dgm:param type="stBulletLvl" val="0"/>
                <dgm:param type="parTxLTRAlign" val="l"/>
              </dgm:alg>
              <dgm:shape xmlns:r="http://schemas.openxmlformats.org/officeDocument/2006/relationships" type="rect" r:blip="">
                <dgm:adjLst/>
              </dgm:shape>
              <dgm:presOf/>
              <dgm:constrLst>
                <dgm:constr type="tMarg" refType="primFontSz"/>
                <dgm:constr type="bMarg" refType="primFontSz"/>
                <dgm:constr type="lMarg" refType="w" fact="0.0575"/>
                <dgm:constr type="rMarg" refType="w" fact="0.0575"/>
              </dgm:constrLst>
              <dgm:presOf axis="des" ptType="node"/>
              <dgm:ruleLst>
                <dgm:rule type="primFontSz" val="11" fact="NaN" max="NaN"/>
              </dgm:ruleLst>
            </dgm:layoutNod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parentTextArrow" refType="w" fact="0.25"/>
              <dgm:constr type="t" for="ch" forName="parentTextArrow"/>
              <dgm:constr type="h" for="ch" forName="parentTextArrow" refType="h" fact="0.65"/>
              <dgm:constr type="w" for="ch" forName="arrow" refType="w" fact="0.25"/>
              <dgm:constr type="h" for="ch" forName="arrow" refType="h"/>
              <dgm:constr type="l" for="ch" forName="descendantArrow" refType="w" fact="0.25"/>
              <dgm:constr type="w" for="ch" forName="descendantArrow" refType="w" fact="0.75"/>
              <dgm:constr type="b" for="ch" forName="descendantArrow" refType="h" fact="0.65"/>
              <dgm:constr type="h" for="ch" forName="descendantArrow" refType="h" fact="0.65"/>
            </dgm:constrLst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>
                <dgm:constr type="primFontSz" refType="h" op="lte" fact="0.5"/>
                <dgm:constr type="lMarg" refType="w" fact="0.2016"/>
                <dgm:constr type="rMarg" refType="w" fact="0.2016"/>
              </dgm:constrLst>
              <dgm:ruleLst>
                <dgm:rule type="primFontSz" val="13" fact="NaN" max="NaN"/>
              </dgm:ruleLst>
            </dgm:layoutNode>
            <dgm:layoutNode name="arrow" styleLbl="alignNode1">
              <dgm:alg type="sp"/>
              <dgm:shape xmlns:r="http://schemas.openxmlformats.org/officeDocument/2006/relationships" rot="180" type="upArrowCallout" r:blip="">
                <dgm:adjLst>
                  <dgm:adj idx="1" val="0.05"/>
                  <dgm:adj idx="2" val="0.1"/>
                  <dgm:adj idx="3" val="0.15"/>
                </dgm:adjLst>
              </dgm:shape>
              <dgm:presOf axis="self"/>
              <dgm:constrLst/>
              <dgm:ruleLst/>
            </dgm:layoutNode>
            <dgm:layoutNode name="descendantArrow" styleLbl="bgAccFollowNode1">
              <dgm:alg type="tx">
                <dgm:param type="stBulletLvl" val="0"/>
                <dgm:param type="parTxLTRAlign" val="l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tMarg" refType="primFontSz"/>
                <dgm:constr type="bMarg" refType="primFontSz"/>
                <dgm:constr type="lMarg" refType="w" fact="0.0575"/>
                <dgm:constr type="rMarg" refType="w" fact="0.0575"/>
              </dgm:constrLst>
              <dgm:ruleLst>
                <dgm:rule type="primFontSz" val="11" fact="NaN" max="NaN"/>
              </dgm:ruleLst>
            </dgm:layoutNod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AF881982-FD8B-4557-AA9F-C38C0C914B70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1A195A5-2775-42BA-A96A-B5878F887166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9E80EA6-E01D-4D7F-8FC8-C686EEBFB8BE}" type="datetimeFigureOut">
              <a:rPr lang="en-US" smtClean="0"/>
              <a:t>9/21/2022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95B6D30-58C2-469B-A61D-6A94B14BE034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4B4AE37-13C7-4FAD-8DA3-D7482BE19BA6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3E75DF9-316E-44DA-9308-C623ED40E2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971984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4F8B03B-F6A5-45A5-9EDA-61BAA85D7791}" type="datetimeFigureOut">
              <a:rPr lang="en-US" smtClean="0"/>
              <a:t>9/21/2022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585629E-846D-43D2-99D5-7F47A1261E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90696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585629E-846D-43D2-99D5-7F47A1261E8B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877175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585629E-846D-43D2-99D5-7F47A1261E8B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440896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585629E-846D-43D2-99D5-7F47A1261E8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7779224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fontAlgn="base"/>
            <a:endParaRPr lang="en-US" b="0" i="0">
              <a:solidFill>
                <a:srgbClr val="000000"/>
              </a:solidFill>
              <a:effectLst/>
              <a:latin typeface="Calibri"/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585629E-846D-43D2-99D5-7F47A1261E8B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912905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fontAlgn="base"/>
            <a:endParaRPr lang="en-US" b="0" i="0">
              <a:solidFill>
                <a:srgbClr val="000000"/>
              </a:solidFill>
              <a:effectLst/>
              <a:latin typeface="Calibri"/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585629E-846D-43D2-99D5-7F47A1261E8B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054342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585629E-846D-43D2-99D5-7F47A1261E8B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747460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fontAlgn="base"/>
            <a:endParaRPr lang="en-US" b="0" i="0">
              <a:solidFill>
                <a:srgbClr val="000000"/>
              </a:solidFill>
              <a:effectLst/>
              <a:latin typeface="Calibri"/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585629E-846D-43D2-99D5-7F47A1261E8B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52456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SLIDE 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585629E-846D-43D2-99D5-7F47A1261E8B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052751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fontAlgn="base"/>
            <a:endParaRPr lang="en-US" b="0" i="0">
              <a:solidFill>
                <a:srgbClr val="000000"/>
              </a:solidFill>
              <a:effectLst/>
              <a:latin typeface="Calibri"/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585629E-846D-43D2-99D5-7F47A1261E8B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860767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585629E-846D-43D2-99D5-7F47A1261E8B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728514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Subtitle Placeholder">
            <a:extLst>
              <a:ext uri="{FF2B5EF4-FFF2-40B4-BE49-F238E27FC236}">
                <a16:creationId xmlns:a16="http://schemas.microsoft.com/office/drawing/2014/main" id="{572F3B3B-DFD2-435D-AC4F-505539DDDCB1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18444" y="4204841"/>
            <a:ext cx="10577689" cy="694359"/>
          </a:xfrm>
        </p:spPr>
        <p:txBody>
          <a:bodyPr>
            <a:normAutofit/>
          </a:bodyPr>
          <a:lstStyle>
            <a:lvl1pPr marL="0" indent="0" algn="ctr">
              <a:buNone/>
              <a:defRPr sz="2400" b="0" i="0" spc="80" baseline="0">
                <a:solidFill>
                  <a:srgbClr val="616265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HERE TO EDIT MASTER SUBTITLE STYLE</a:t>
            </a:r>
          </a:p>
        </p:txBody>
      </p:sp>
      <p:sp>
        <p:nvSpPr>
          <p:cNvPr id="37" name="Title">
            <a:extLst>
              <a:ext uri="{FF2B5EF4-FFF2-40B4-BE49-F238E27FC236}">
                <a16:creationId xmlns:a16="http://schemas.microsoft.com/office/drawing/2014/main" id="{F643A7B6-8211-4211-8094-CD4EC7CCF1FC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18444" y="1653820"/>
            <a:ext cx="10577689" cy="2398715"/>
          </a:xfrm>
        </p:spPr>
        <p:txBody>
          <a:bodyPr anchor="b">
            <a:noAutofit/>
          </a:bodyPr>
          <a:lstStyle>
            <a:lvl1pPr algn="ctr">
              <a:defRPr sz="7200" b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US"/>
              <a:t>Click here to edit Master title style</a:t>
            </a:r>
          </a:p>
        </p:txBody>
      </p:sp>
      <p:sp>
        <p:nvSpPr>
          <p:cNvPr id="36" name="Rectangle 1">
            <a:extLst>
              <a:ext uri="{FF2B5EF4-FFF2-40B4-BE49-F238E27FC236}">
                <a16:creationId xmlns:a16="http://schemas.microsoft.com/office/drawing/2014/main" id="{8F1EE22A-6664-4420-B4FC-3AF6C5498B2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5232767" y="1202891"/>
            <a:ext cx="1868311" cy="158044"/>
          </a:xfrm>
          <a:prstGeom prst="rect">
            <a:avLst/>
          </a:prstGeom>
          <a:solidFill>
            <a:srgbClr val="20558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 descr="NIH Logo-Turning Discovery Into Health">
            <a:extLst>
              <a:ext uri="{FF2B5EF4-FFF2-40B4-BE49-F238E27FC236}">
                <a16:creationId xmlns:a16="http://schemas.microsoft.com/office/drawing/2014/main" id="{F69AAFEC-0361-4E55-8750-4E5F716F2C7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8312" y="5185631"/>
            <a:ext cx="3817951" cy="662997"/>
          </a:xfrm>
          <a:prstGeom prst="rect">
            <a:avLst/>
          </a:prstGeom>
        </p:spPr>
      </p:pic>
      <p:sp>
        <p:nvSpPr>
          <p:cNvPr id="39" name="Rectangle 2">
            <a:extLst>
              <a:ext uri="{FF2B5EF4-FFF2-40B4-BE49-F238E27FC236}">
                <a16:creationId xmlns:a16="http://schemas.microsoft.com/office/drawing/2014/main" id="{13A73589-92E1-4286-887D-1299FB3A707E}"/>
              </a:ext>
            </a:extLst>
          </p:cNvPr>
          <p:cNvSpPr/>
          <p:nvPr userDrawn="1"/>
        </p:nvSpPr>
        <p:spPr>
          <a:xfrm>
            <a:off x="0" y="6303523"/>
            <a:ext cx="12192000" cy="554477"/>
          </a:xfrm>
          <a:prstGeom prst="rect">
            <a:avLst/>
          </a:prstGeom>
          <a:solidFill>
            <a:srgbClr val="20558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32994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eet team -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 Placeholder 3b">
            <a:extLst>
              <a:ext uri="{FF2B5EF4-FFF2-40B4-BE49-F238E27FC236}">
                <a16:creationId xmlns:a16="http://schemas.microsoft.com/office/drawing/2014/main" id="{46DB1E9E-5598-4E21-B6BC-593DBC2C0BE0}"/>
              </a:ext>
            </a:extLst>
          </p:cNvPr>
          <p:cNvSpPr>
            <a:spLocks noGrp="1"/>
          </p:cNvSpPr>
          <p:nvPr>
            <p:ph sz="half" idx="19" hasCustomPrompt="1"/>
          </p:nvPr>
        </p:nvSpPr>
        <p:spPr>
          <a:xfrm>
            <a:off x="8103831" y="4588783"/>
            <a:ext cx="3848178" cy="263702"/>
          </a:xfrm>
        </p:spPr>
        <p:txBody>
          <a:bodyPr>
            <a:noAutofit/>
          </a:bodyPr>
          <a:lstStyle>
            <a:lvl1pPr marL="0" indent="0" algn="ctr">
              <a:buNone/>
              <a:defRPr sz="1400" spc="0" baseline="0">
                <a:solidFill>
                  <a:srgbClr val="616265"/>
                </a:solidFill>
                <a:latin typeface="Open Sans Light ITALIC" panose="020B0306030504020204" pitchFamily="34" charset="0"/>
                <a:ea typeface="Open Sans Light ITALIC" panose="020B0306030504020204" pitchFamily="34" charset="0"/>
                <a:cs typeface="Open Sans Light ITALIC" panose="020B0306030504020204" pitchFamily="34" charset="0"/>
              </a:defRPr>
            </a:lvl1pPr>
            <a:lvl2pPr marL="457200" indent="0">
              <a:buNone/>
              <a:defRPr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2pPr>
            <a:lvl3pPr marL="914400" indent="0">
              <a:buNone/>
              <a:defRPr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3pPr>
            <a:lvl4pPr marL="1371600" indent="0">
              <a:buNone/>
              <a:defRPr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4pPr>
            <a:lvl5pPr marL="1828800" indent="0">
              <a:buNone/>
              <a:defRPr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5pPr>
          </a:lstStyle>
          <a:p>
            <a:pPr lvl="0"/>
            <a:r>
              <a:rPr lang="en-US"/>
              <a:t>Title Here</a:t>
            </a:r>
          </a:p>
        </p:txBody>
      </p:sp>
      <p:sp>
        <p:nvSpPr>
          <p:cNvPr id="19" name="Text Placeholder 3a">
            <a:extLst>
              <a:ext uri="{FF2B5EF4-FFF2-40B4-BE49-F238E27FC236}">
                <a16:creationId xmlns:a16="http://schemas.microsoft.com/office/drawing/2014/main" id="{FB4A923A-27A2-4AB0-887F-2C09A3379A0E}"/>
              </a:ext>
            </a:extLst>
          </p:cNvPr>
          <p:cNvSpPr>
            <a:spLocks noGrp="1"/>
          </p:cNvSpPr>
          <p:nvPr>
            <p:ph sz="half" idx="18" hasCustomPrompt="1"/>
          </p:nvPr>
        </p:nvSpPr>
        <p:spPr>
          <a:xfrm>
            <a:off x="8103831" y="4325081"/>
            <a:ext cx="3848178" cy="263702"/>
          </a:xfrm>
        </p:spPr>
        <p:txBody>
          <a:bodyPr>
            <a:normAutofit/>
          </a:bodyPr>
          <a:lstStyle>
            <a:lvl1pPr marL="0" indent="0" algn="ctr">
              <a:buNone/>
              <a:defRPr sz="1600" spc="100" baseline="0">
                <a:solidFill>
                  <a:srgbClr val="616265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defRPr>
            </a:lvl1pPr>
            <a:lvl2pPr marL="457200" indent="0">
              <a:buNone/>
              <a:defRPr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2pPr>
            <a:lvl3pPr marL="914400" indent="0">
              <a:buNone/>
              <a:defRPr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3pPr>
            <a:lvl4pPr marL="1371600" indent="0">
              <a:buNone/>
              <a:defRPr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4pPr>
            <a:lvl5pPr marL="1828800" indent="0">
              <a:buNone/>
              <a:defRPr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5pPr>
          </a:lstStyle>
          <a:p>
            <a:pPr lvl="0"/>
            <a:r>
              <a:rPr lang="en-US"/>
              <a:t>NAME HERE</a:t>
            </a:r>
          </a:p>
        </p:txBody>
      </p:sp>
      <p:sp>
        <p:nvSpPr>
          <p:cNvPr id="12" name="Picture Placeholder 3">
            <a:extLst>
              <a:ext uri="{FF2B5EF4-FFF2-40B4-BE49-F238E27FC236}">
                <a16:creationId xmlns:a16="http://schemas.microsoft.com/office/drawing/2014/main" id="{D826CE8B-31FB-4ED2-92ED-C93D69D5FEB3}"/>
              </a:ext>
            </a:extLst>
          </p:cNvPr>
          <p:cNvSpPr>
            <a:spLocks noGrp="1"/>
          </p:cNvSpPr>
          <p:nvPr>
            <p:ph type="pic" idx="14"/>
          </p:nvPr>
        </p:nvSpPr>
        <p:spPr>
          <a:xfrm>
            <a:off x="8915067" y="1877781"/>
            <a:ext cx="2225706" cy="2225706"/>
          </a:xfrm>
          <a:prstGeom prst="ellipse">
            <a:avLst/>
          </a:prstGeom>
          <a:noFill/>
        </p:spPr>
        <p:txBody>
          <a:bodyPr/>
          <a:lstStyle>
            <a:lvl1pPr marL="0" indent="0">
              <a:buNone/>
              <a:defRPr sz="32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22" name="Oval 3">
            <a:extLst>
              <a:ext uri="{FF2B5EF4-FFF2-40B4-BE49-F238E27FC236}">
                <a16:creationId xmlns:a16="http://schemas.microsoft.com/office/drawing/2014/main" id="{6E181137-1E8E-4080-8045-736C7364C5C0}"/>
              </a:ext>
            </a:extLst>
          </p:cNvPr>
          <p:cNvSpPr/>
          <p:nvPr userDrawn="1"/>
        </p:nvSpPr>
        <p:spPr>
          <a:xfrm>
            <a:off x="8816340" y="1780286"/>
            <a:ext cx="2423160" cy="2423160"/>
          </a:xfrm>
          <a:prstGeom prst="ellipse">
            <a:avLst/>
          </a:prstGeom>
          <a:noFill/>
          <a:ln w="38100">
            <a:solidFill>
              <a:srgbClr val="20558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 Placeholder 2b">
            <a:extLst>
              <a:ext uri="{FF2B5EF4-FFF2-40B4-BE49-F238E27FC236}">
                <a16:creationId xmlns:a16="http://schemas.microsoft.com/office/drawing/2014/main" id="{78489BB8-0A91-4510-A4E7-3681D7876E97}"/>
              </a:ext>
            </a:extLst>
          </p:cNvPr>
          <p:cNvSpPr>
            <a:spLocks noGrp="1"/>
          </p:cNvSpPr>
          <p:nvPr>
            <p:ph sz="half" idx="17" hasCustomPrompt="1"/>
          </p:nvPr>
        </p:nvSpPr>
        <p:spPr>
          <a:xfrm>
            <a:off x="4120494" y="4588783"/>
            <a:ext cx="3848178" cy="263702"/>
          </a:xfrm>
        </p:spPr>
        <p:txBody>
          <a:bodyPr>
            <a:noAutofit/>
          </a:bodyPr>
          <a:lstStyle>
            <a:lvl1pPr marL="0" indent="0" algn="ctr">
              <a:buNone/>
              <a:defRPr sz="1400" spc="0" baseline="0">
                <a:solidFill>
                  <a:srgbClr val="616265"/>
                </a:solidFill>
                <a:latin typeface="Open Sans Light ITALIC" panose="020B0306030504020204" pitchFamily="34" charset="0"/>
                <a:ea typeface="Open Sans Light ITALIC" panose="020B0306030504020204" pitchFamily="34" charset="0"/>
                <a:cs typeface="Open Sans Light ITALIC" panose="020B0306030504020204" pitchFamily="34" charset="0"/>
              </a:defRPr>
            </a:lvl1pPr>
            <a:lvl2pPr marL="457200" indent="0">
              <a:buNone/>
              <a:defRPr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2pPr>
            <a:lvl3pPr marL="914400" indent="0">
              <a:buNone/>
              <a:defRPr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3pPr>
            <a:lvl4pPr marL="1371600" indent="0">
              <a:buNone/>
              <a:defRPr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4pPr>
            <a:lvl5pPr marL="1828800" indent="0">
              <a:buNone/>
              <a:defRPr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5pPr>
          </a:lstStyle>
          <a:p>
            <a:pPr lvl="0"/>
            <a:r>
              <a:rPr lang="en-US"/>
              <a:t>Title Here</a:t>
            </a:r>
          </a:p>
        </p:txBody>
      </p:sp>
      <p:sp>
        <p:nvSpPr>
          <p:cNvPr id="17" name="Text Placeholder 2a">
            <a:extLst>
              <a:ext uri="{FF2B5EF4-FFF2-40B4-BE49-F238E27FC236}">
                <a16:creationId xmlns:a16="http://schemas.microsoft.com/office/drawing/2014/main" id="{7F0C7D94-0A8B-4E2F-BD78-C049C5011E63}"/>
              </a:ext>
            </a:extLst>
          </p:cNvPr>
          <p:cNvSpPr>
            <a:spLocks noGrp="1"/>
          </p:cNvSpPr>
          <p:nvPr>
            <p:ph sz="half" idx="16" hasCustomPrompt="1"/>
          </p:nvPr>
        </p:nvSpPr>
        <p:spPr>
          <a:xfrm>
            <a:off x="4120494" y="4325081"/>
            <a:ext cx="3848178" cy="263702"/>
          </a:xfrm>
        </p:spPr>
        <p:txBody>
          <a:bodyPr>
            <a:normAutofit/>
          </a:bodyPr>
          <a:lstStyle>
            <a:lvl1pPr marL="0" indent="0" algn="ctr">
              <a:buNone/>
              <a:defRPr sz="1600" spc="100" baseline="0">
                <a:solidFill>
                  <a:srgbClr val="616265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defRPr>
            </a:lvl1pPr>
            <a:lvl2pPr marL="457200" indent="0">
              <a:buNone/>
              <a:defRPr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2pPr>
            <a:lvl3pPr marL="914400" indent="0">
              <a:buNone/>
              <a:defRPr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3pPr>
            <a:lvl4pPr marL="1371600" indent="0">
              <a:buNone/>
              <a:defRPr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4pPr>
            <a:lvl5pPr marL="1828800" indent="0">
              <a:buNone/>
              <a:defRPr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5pPr>
          </a:lstStyle>
          <a:p>
            <a:pPr lvl="0"/>
            <a:r>
              <a:rPr lang="en-US"/>
              <a:t>NAME HERE</a:t>
            </a:r>
          </a:p>
        </p:txBody>
      </p:sp>
      <p:sp>
        <p:nvSpPr>
          <p:cNvPr id="8" name="Picture Placeholder 2">
            <a:extLst>
              <a:ext uri="{FF2B5EF4-FFF2-40B4-BE49-F238E27FC236}">
                <a16:creationId xmlns:a16="http://schemas.microsoft.com/office/drawing/2014/main" id="{EF507428-4A93-42B4-B2E0-CD72394E188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4931730" y="1877781"/>
            <a:ext cx="2225706" cy="2225706"/>
          </a:xfrm>
          <a:prstGeom prst="ellipse">
            <a:avLst/>
          </a:prstGeom>
          <a:noFill/>
        </p:spPr>
        <p:txBody>
          <a:bodyPr/>
          <a:lstStyle>
            <a:lvl1pPr marL="0" indent="0">
              <a:buNone/>
              <a:defRPr sz="32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21" name="Oval 2">
            <a:extLst>
              <a:ext uri="{FF2B5EF4-FFF2-40B4-BE49-F238E27FC236}">
                <a16:creationId xmlns:a16="http://schemas.microsoft.com/office/drawing/2014/main" id="{9F09F027-67B0-4832-AA05-069F00742A1F}"/>
              </a:ext>
            </a:extLst>
          </p:cNvPr>
          <p:cNvSpPr/>
          <p:nvPr userDrawn="1"/>
        </p:nvSpPr>
        <p:spPr>
          <a:xfrm>
            <a:off x="4833003" y="1780286"/>
            <a:ext cx="2423160" cy="2423160"/>
          </a:xfrm>
          <a:prstGeom prst="ellipse">
            <a:avLst/>
          </a:prstGeom>
          <a:noFill/>
          <a:ln w="38100">
            <a:solidFill>
              <a:srgbClr val="20558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 Placeholder 1b">
            <a:extLst>
              <a:ext uri="{FF2B5EF4-FFF2-40B4-BE49-F238E27FC236}">
                <a16:creationId xmlns:a16="http://schemas.microsoft.com/office/drawing/2014/main" id="{FAF7C71F-A903-4690-AE65-53C2C2468315}"/>
              </a:ext>
            </a:extLst>
          </p:cNvPr>
          <p:cNvSpPr>
            <a:spLocks noGrp="1"/>
          </p:cNvSpPr>
          <p:nvPr>
            <p:ph sz="half" idx="15" hasCustomPrompt="1"/>
          </p:nvPr>
        </p:nvSpPr>
        <p:spPr>
          <a:xfrm>
            <a:off x="137157" y="4588783"/>
            <a:ext cx="3848178" cy="263702"/>
          </a:xfrm>
        </p:spPr>
        <p:txBody>
          <a:bodyPr>
            <a:noAutofit/>
          </a:bodyPr>
          <a:lstStyle>
            <a:lvl1pPr marL="0" indent="0" algn="ctr">
              <a:buNone/>
              <a:defRPr sz="1400" spc="0" baseline="0">
                <a:solidFill>
                  <a:srgbClr val="616265"/>
                </a:solidFill>
                <a:latin typeface="Open Sans Light ITALIC" panose="020B0306030504020204" pitchFamily="34" charset="0"/>
                <a:ea typeface="Open Sans Light ITALIC" panose="020B0306030504020204" pitchFamily="34" charset="0"/>
                <a:cs typeface="Open Sans Light ITALIC" panose="020B0306030504020204" pitchFamily="34" charset="0"/>
              </a:defRPr>
            </a:lvl1pPr>
            <a:lvl2pPr marL="457200" indent="0">
              <a:buNone/>
              <a:defRPr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2pPr>
            <a:lvl3pPr marL="914400" indent="0">
              <a:buNone/>
              <a:defRPr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3pPr>
            <a:lvl4pPr marL="1371600" indent="0">
              <a:buNone/>
              <a:defRPr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4pPr>
            <a:lvl5pPr marL="1828800" indent="0">
              <a:buNone/>
              <a:defRPr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5pPr>
          </a:lstStyle>
          <a:p>
            <a:pPr lvl="0"/>
            <a:r>
              <a:rPr lang="en-US"/>
              <a:t>Title Here</a:t>
            </a:r>
          </a:p>
        </p:txBody>
      </p:sp>
      <p:sp>
        <p:nvSpPr>
          <p:cNvPr id="4" name="Text Placeholder 1a">
            <a:extLst>
              <a:ext uri="{FF2B5EF4-FFF2-40B4-BE49-F238E27FC236}">
                <a16:creationId xmlns:a16="http://schemas.microsoft.com/office/drawing/2014/main" id="{23B86F6F-4EB7-4E2D-9F4B-2B4C217F1616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137157" y="4325081"/>
            <a:ext cx="3848178" cy="263702"/>
          </a:xfrm>
        </p:spPr>
        <p:txBody>
          <a:bodyPr>
            <a:normAutofit/>
          </a:bodyPr>
          <a:lstStyle>
            <a:lvl1pPr marL="0" indent="0" algn="ctr">
              <a:buNone/>
              <a:defRPr sz="1600" spc="100" baseline="0">
                <a:solidFill>
                  <a:srgbClr val="616265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defRPr>
            </a:lvl1pPr>
            <a:lvl2pPr marL="457200" indent="0">
              <a:buNone/>
              <a:defRPr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2pPr>
            <a:lvl3pPr marL="914400" indent="0">
              <a:buNone/>
              <a:defRPr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3pPr>
            <a:lvl4pPr marL="1371600" indent="0">
              <a:buNone/>
              <a:defRPr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4pPr>
            <a:lvl5pPr marL="1828800" indent="0">
              <a:buNone/>
              <a:defRPr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5pPr>
          </a:lstStyle>
          <a:p>
            <a:pPr lvl="0"/>
            <a:r>
              <a:rPr lang="en-US"/>
              <a:t>NAME HERE</a:t>
            </a:r>
          </a:p>
        </p:txBody>
      </p:sp>
      <p:sp>
        <p:nvSpPr>
          <p:cNvPr id="11" name="Picture Placeholder 1">
            <a:extLst>
              <a:ext uri="{FF2B5EF4-FFF2-40B4-BE49-F238E27FC236}">
                <a16:creationId xmlns:a16="http://schemas.microsoft.com/office/drawing/2014/main" id="{914566CE-D76E-48EC-9648-A68A6A15D600}"/>
              </a:ext>
            </a:extLst>
          </p:cNvPr>
          <p:cNvSpPr>
            <a:spLocks noGrp="1"/>
          </p:cNvSpPr>
          <p:nvPr>
            <p:ph type="pic" idx="13"/>
          </p:nvPr>
        </p:nvSpPr>
        <p:spPr>
          <a:xfrm>
            <a:off x="948393" y="1877781"/>
            <a:ext cx="2225706" cy="2225706"/>
          </a:xfrm>
          <a:prstGeom prst="ellipse">
            <a:avLst/>
          </a:prstGeom>
          <a:noFill/>
        </p:spPr>
        <p:txBody>
          <a:bodyPr/>
          <a:lstStyle>
            <a:lvl1pPr marL="0" indent="0">
              <a:buNone/>
              <a:defRPr sz="32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23" name="Oval 1">
            <a:extLst>
              <a:ext uri="{FF2B5EF4-FFF2-40B4-BE49-F238E27FC236}">
                <a16:creationId xmlns:a16="http://schemas.microsoft.com/office/drawing/2014/main" id="{22E415E1-457D-4CB7-831E-C9A83D7E2379}"/>
              </a:ext>
            </a:extLst>
          </p:cNvPr>
          <p:cNvSpPr/>
          <p:nvPr userDrawn="1"/>
        </p:nvSpPr>
        <p:spPr>
          <a:xfrm>
            <a:off x="849666" y="1780286"/>
            <a:ext cx="2423160" cy="2423160"/>
          </a:xfrm>
          <a:prstGeom prst="ellipse">
            <a:avLst/>
          </a:prstGeom>
          <a:noFill/>
          <a:ln w="38100">
            <a:solidFill>
              <a:srgbClr val="20558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Title">
            <a:extLst>
              <a:ext uri="{FF2B5EF4-FFF2-40B4-BE49-F238E27FC236}">
                <a16:creationId xmlns:a16="http://schemas.microsoft.com/office/drawing/2014/main" id="{4DB0ABD1-593B-4529-913A-F852F3DB2F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/>
          <a:lstStyle>
            <a:lvl1pPr>
              <a:defRPr b="1">
                <a:solidFill>
                  <a:sysClr val="windowText" lastClr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0639269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eet team -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2">
            <a:extLst>
              <a:ext uri="{FF2B5EF4-FFF2-40B4-BE49-F238E27FC236}">
                <a16:creationId xmlns:a16="http://schemas.microsoft.com/office/drawing/2014/main" id="{EF507428-4A93-42B4-B2E0-CD72394E188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533047" y="2403132"/>
            <a:ext cx="1828800" cy="1828800"/>
          </a:xfrm>
          <a:prstGeom prst="ellipse">
            <a:avLst/>
          </a:prstGeom>
          <a:noFill/>
        </p:spPr>
        <p:txBody>
          <a:bodyPr/>
          <a:lstStyle>
            <a:lvl1pPr marL="0" indent="0">
              <a:buNone/>
              <a:defRPr sz="32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31" name="Text Placeholder 4b">
            <a:extLst>
              <a:ext uri="{FF2B5EF4-FFF2-40B4-BE49-F238E27FC236}">
                <a16:creationId xmlns:a16="http://schemas.microsoft.com/office/drawing/2014/main" id="{1A29A235-9167-4F27-B5C3-CB2ACCB16273}"/>
              </a:ext>
            </a:extLst>
          </p:cNvPr>
          <p:cNvSpPr>
            <a:spLocks noGrp="1"/>
          </p:cNvSpPr>
          <p:nvPr>
            <p:ph sz="half" idx="29" hasCustomPrompt="1"/>
          </p:nvPr>
        </p:nvSpPr>
        <p:spPr>
          <a:xfrm>
            <a:off x="9434265" y="4909396"/>
            <a:ext cx="2702769" cy="263702"/>
          </a:xfrm>
        </p:spPr>
        <p:txBody>
          <a:bodyPr>
            <a:noAutofit/>
          </a:bodyPr>
          <a:lstStyle>
            <a:lvl1pPr marL="0" indent="0" algn="ctr">
              <a:buNone/>
              <a:defRPr sz="1400" spc="0" baseline="0">
                <a:solidFill>
                  <a:srgbClr val="616265"/>
                </a:solidFill>
                <a:latin typeface="Open Sans Light ITALIC" panose="020B0306030504020204" pitchFamily="34" charset="0"/>
                <a:ea typeface="Open Sans Light ITALIC" panose="020B0306030504020204" pitchFamily="34" charset="0"/>
                <a:cs typeface="Open Sans Light ITALIC" panose="020B0306030504020204" pitchFamily="34" charset="0"/>
              </a:defRPr>
            </a:lvl1pPr>
            <a:lvl2pPr marL="457200" indent="0">
              <a:buNone/>
              <a:defRPr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2pPr>
            <a:lvl3pPr marL="914400" indent="0">
              <a:buNone/>
              <a:defRPr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3pPr>
            <a:lvl4pPr marL="1371600" indent="0">
              <a:buNone/>
              <a:defRPr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4pPr>
            <a:lvl5pPr marL="1828800" indent="0">
              <a:buNone/>
              <a:defRPr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5pPr>
          </a:lstStyle>
          <a:p>
            <a:pPr lvl="0"/>
            <a:r>
              <a:rPr lang="en-US"/>
              <a:t>Title Here</a:t>
            </a:r>
          </a:p>
        </p:txBody>
      </p:sp>
      <p:sp>
        <p:nvSpPr>
          <p:cNvPr id="30" name="Text Placeholder 4a">
            <a:extLst>
              <a:ext uri="{FF2B5EF4-FFF2-40B4-BE49-F238E27FC236}">
                <a16:creationId xmlns:a16="http://schemas.microsoft.com/office/drawing/2014/main" id="{778778C9-2C47-4D08-ADDF-45D2A93DCBD3}"/>
              </a:ext>
            </a:extLst>
          </p:cNvPr>
          <p:cNvSpPr>
            <a:spLocks noGrp="1"/>
          </p:cNvSpPr>
          <p:nvPr>
            <p:ph sz="half" idx="28" hasCustomPrompt="1"/>
          </p:nvPr>
        </p:nvSpPr>
        <p:spPr>
          <a:xfrm>
            <a:off x="9433948" y="4850432"/>
            <a:ext cx="2702769" cy="263702"/>
          </a:xfrm>
        </p:spPr>
        <p:txBody>
          <a:bodyPr>
            <a:normAutofit/>
          </a:bodyPr>
          <a:lstStyle>
            <a:lvl1pPr marL="0" indent="0" algn="ctr">
              <a:buNone/>
              <a:defRPr sz="1600" spc="100" baseline="0">
                <a:solidFill>
                  <a:srgbClr val="616265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defRPr>
            </a:lvl1pPr>
            <a:lvl2pPr marL="457200" indent="0">
              <a:buNone/>
              <a:defRPr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2pPr>
            <a:lvl3pPr marL="914400" indent="0">
              <a:buNone/>
              <a:defRPr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3pPr>
            <a:lvl4pPr marL="1371600" indent="0">
              <a:buNone/>
              <a:defRPr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4pPr>
            <a:lvl5pPr marL="1828800" indent="0">
              <a:buNone/>
              <a:defRPr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5pPr>
          </a:lstStyle>
          <a:p>
            <a:pPr lvl="0"/>
            <a:r>
              <a:rPr lang="en-US"/>
              <a:t>NAME HERE</a:t>
            </a:r>
          </a:p>
        </p:txBody>
      </p:sp>
      <p:sp>
        <p:nvSpPr>
          <p:cNvPr id="14" name="Picture Placeholder 4">
            <a:extLst>
              <a:ext uri="{FF2B5EF4-FFF2-40B4-BE49-F238E27FC236}">
                <a16:creationId xmlns:a16="http://schemas.microsoft.com/office/drawing/2014/main" id="{EF36742C-82DA-4933-9D07-A891DC81BF22}"/>
              </a:ext>
            </a:extLst>
          </p:cNvPr>
          <p:cNvSpPr>
            <a:spLocks noGrp="1"/>
          </p:cNvSpPr>
          <p:nvPr>
            <p:ph type="pic" idx="20"/>
          </p:nvPr>
        </p:nvSpPr>
        <p:spPr>
          <a:xfrm>
            <a:off x="9877249" y="2403132"/>
            <a:ext cx="1828800" cy="1828800"/>
          </a:xfrm>
          <a:prstGeom prst="ellipse">
            <a:avLst/>
          </a:prstGeom>
          <a:noFill/>
        </p:spPr>
        <p:txBody>
          <a:bodyPr/>
          <a:lstStyle>
            <a:lvl1pPr marL="0" indent="0">
              <a:buNone/>
              <a:defRPr sz="32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39" name="Oval 4">
            <a:extLst>
              <a:ext uri="{FF2B5EF4-FFF2-40B4-BE49-F238E27FC236}">
                <a16:creationId xmlns:a16="http://schemas.microsoft.com/office/drawing/2014/main" id="{B6A79364-8CF2-4CE5-8BCA-87345CE51044}"/>
              </a:ext>
            </a:extLst>
          </p:cNvPr>
          <p:cNvSpPr/>
          <p:nvPr userDrawn="1"/>
        </p:nvSpPr>
        <p:spPr>
          <a:xfrm>
            <a:off x="9784524" y="2309734"/>
            <a:ext cx="2014249" cy="2014249"/>
          </a:xfrm>
          <a:prstGeom prst="ellipse">
            <a:avLst/>
          </a:prstGeom>
          <a:noFill/>
          <a:ln w="38100">
            <a:solidFill>
              <a:srgbClr val="20558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Text Placeholder 3b">
            <a:extLst>
              <a:ext uri="{FF2B5EF4-FFF2-40B4-BE49-F238E27FC236}">
                <a16:creationId xmlns:a16="http://schemas.microsoft.com/office/drawing/2014/main" id="{D2D81906-7A9A-4C0B-89FC-E990B885BF39}"/>
              </a:ext>
            </a:extLst>
          </p:cNvPr>
          <p:cNvSpPr>
            <a:spLocks noGrp="1"/>
          </p:cNvSpPr>
          <p:nvPr>
            <p:ph sz="half" idx="25" hasCustomPrompt="1"/>
          </p:nvPr>
        </p:nvSpPr>
        <p:spPr>
          <a:xfrm>
            <a:off x="6256856" y="4909396"/>
            <a:ext cx="2702769" cy="263702"/>
          </a:xfrm>
        </p:spPr>
        <p:txBody>
          <a:bodyPr>
            <a:noAutofit/>
          </a:bodyPr>
          <a:lstStyle>
            <a:lvl1pPr marL="0" indent="0" algn="ctr">
              <a:buNone/>
              <a:defRPr sz="1400" spc="0" baseline="0">
                <a:solidFill>
                  <a:srgbClr val="616265"/>
                </a:solidFill>
                <a:latin typeface="Open Sans Light ITALIC" panose="020B0306030504020204" pitchFamily="34" charset="0"/>
                <a:ea typeface="Open Sans Light ITALIC" panose="020B0306030504020204" pitchFamily="34" charset="0"/>
                <a:cs typeface="Open Sans Light ITALIC" panose="020B0306030504020204" pitchFamily="34" charset="0"/>
              </a:defRPr>
            </a:lvl1pPr>
            <a:lvl2pPr marL="457200" indent="0">
              <a:buNone/>
              <a:defRPr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2pPr>
            <a:lvl3pPr marL="914400" indent="0">
              <a:buNone/>
              <a:defRPr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3pPr>
            <a:lvl4pPr marL="1371600" indent="0">
              <a:buNone/>
              <a:defRPr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4pPr>
            <a:lvl5pPr marL="1828800" indent="0">
              <a:buNone/>
              <a:defRPr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5pPr>
          </a:lstStyle>
          <a:p>
            <a:pPr lvl="0"/>
            <a:r>
              <a:rPr lang="en-US"/>
              <a:t>Title Here</a:t>
            </a:r>
          </a:p>
        </p:txBody>
      </p:sp>
      <p:sp>
        <p:nvSpPr>
          <p:cNvPr id="25" name="Text Placeholder 3a">
            <a:extLst>
              <a:ext uri="{FF2B5EF4-FFF2-40B4-BE49-F238E27FC236}">
                <a16:creationId xmlns:a16="http://schemas.microsoft.com/office/drawing/2014/main" id="{99337B20-4CC7-4009-A4E8-FF02DFAE129C}"/>
              </a:ext>
            </a:extLst>
          </p:cNvPr>
          <p:cNvSpPr>
            <a:spLocks noGrp="1"/>
          </p:cNvSpPr>
          <p:nvPr>
            <p:ph sz="half" idx="24" hasCustomPrompt="1"/>
          </p:nvPr>
        </p:nvSpPr>
        <p:spPr>
          <a:xfrm>
            <a:off x="6256539" y="4850432"/>
            <a:ext cx="2702769" cy="263702"/>
          </a:xfrm>
        </p:spPr>
        <p:txBody>
          <a:bodyPr>
            <a:normAutofit/>
          </a:bodyPr>
          <a:lstStyle>
            <a:lvl1pPr marL="0" indent="0" algn="ctr">
              <a:buNone/>
              <a:defRPr sz="1600" spc="100" baseline="0">
                <a:solidFill>
                  <a:srgbClr val="616265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defRPr>
            </a:lvl1pPr>
            <a:lvl2pPr marL="457200" indent="0">
              <a:buNone/>
              <a:defRPr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2pPr>
            <a:lvl3pPr marL="914400" indent="0">
              <a:buNone/>
              <a:defRPr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3pPr>
            <a:lvl4pPr marL="1371600" indent="0">
              <a:buNone/>
              <a:defRPr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4pPr>
            <a:lvl5pPr marL="1828800" indent="0">
              <a:buNone/>
              <a:defRPr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5pPr>
          </a:lstStyle>
          <a:p>
            <a:pPr lvl="0"/>
            <a:r>
              <a:rPr lang="en-US"/>
              <a:t>NAME HERE</a:t>
            </a:r>
          </a:p>
        </p:txBody>
      </p:sp>
      <p:sp>
        <p:nvSpPr>
          <p:cNvPr id="12" name="Picture Placeholder 3">
            <a:extLst>
              <a:ext uri="{FF2B5EF4-FFF2-40B4-BE49-F238E27FC236}">
                <a16:creationId xmlns:a16="http://schemas.microsoft.com/office/drawing/2014/main" id="{D826CE8B-31FB-4ED2-92ED-C93D69D5FEB3}"/>
              </a:ext>
            </a:extLst>
          </p:cNvPr>
          <p:cNvSpPr>
            <a:spLocks noGrp="1"/>
          </p:cNvSpPr>
          <p:nvPr>
            <p:ph type="pic" idx="14"/>
          </p:nvPr>
        </p:nvSpPr>
        <p:spPr>
          <a:xfrm>
            <a:off x="6705148" y="2403132"/>
            <a:ext cx="1828800" cy="1828800"/>
          </a:xfrm>
          <a:prstGeom prst="ellipse">
            <a:avLst/>
          </a:prstGeom>
          <a:noFill/>
        </p:spPr>
        <p:txBody>
          <a:bodyPr/>
          <a:lstStyle>
            <a:lvl1pPr marL="0" indent="0">
              <a:buNone/>
              <a:defRPr sz="32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38" name="Oval 3">
            <a:extLst>
              <a:ext uri="{FF2B5EF4-FFF2-40B4-BE49-F238E27FC236}">
                <a16:creationId xmlns:a16="http://schemas.microsoft.com/office/drawing/2014/main" id="{D604F2E7-49C4-4E3A-BA01-3AAB9D427E3F}"/>
              </a:ext>
            </a:extLst>
          </p:cNvPr>
          <p:cNvSpPr/>
          <p:nvPr userDrawn="1"/>
        </p:nvSpPr>
        <p:spPr>
          <a:xfrm>
            <a:off x="6612423" y="2309734"/>
            <a:ext cx="2014249" cy="2014249"/>
          </a:xfrm>
          <a:prstGeom prst="ellipse">
            <a:avLst/>
          </a:prstGeom>
          <a:noFill/>
          <a:ln w="38100">
            <a:solidFill>
              <a:srgbClr val="20558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Text Placeholder 2b">
            <a:extLst>
              <a:ext uri="{FF2B5EF4-FFF2-40B4-BE49-F238E27FC236}">
                <a16:creationId xmlns:a16="http://schemas.microsoft.com/office/drawing/2014/main" id="{D7365743-7CE4-4FA8-8B0B-F2570F35E0E5}"/>
              </a:ext>
            </a:extLst>
          </p:cNvPr>
          <p:cNvSpPr>
            <a:spLocks noGrp="1"/>
          </p:cNvSpPr>
          <p:nvPr>
            <p:ph sz="half" idx="22" hasCustomPrompt="1"/>
          </p:nvPr>
        </p:nvSpPr>
        <p:spPr>
          <a:xfrm>
            <a:off x="3130527" y="4909396"/>
            <a:ext cx="2702769" cy="263702"/>
          </a:xfrm>
        </p:spPr>
        <p:txBody>
          <a:bodyPr>
            <a:noAutofit/>
          </a:bodyPr>
          <a:lstStyle>
            <a:lvl1pPr marL="0" indent="0" algn="ctr">
              <a:buNone/>
              <a:defRPr sz="1400" spc="0" baseline="0">
                <a:solidFill>
                  <a:srgbClr val="616265"/>
                </a:solidFill>
                <a:latin typeface="Open Sans Light ITALIC" panose="020B0306030504020204" pitchFamily="34" charset="0"/>
                <a:ea typeface="Open Sans Light ITALIC" panose="020B0306030504020204" pitchFamily="34" charset="0"/>
                <a:cs typeface="Open Sans Light ITALIC" panose="020B0306030504020204" pitchFamily="34" charset="0"/>
              </a:defRPr>
            </a:lvl1pPr>
            <a:lvl2pPr marL="457200" indent="0">
              <a:buNone/>
              <a:defRPr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2pPr>
            <a:lvl3pPr marL="914400" indent="0">
              <a:buNone/>
              <a:defRPr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3pPr>
            <a:lvl4pPr marL="1371600" indent="0">
              <a:buNone/>
              <a:defRPr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4pPr>
            <a:lvl5pPr marL="1828800" indent="0">
              <a:buNone/>
              <a:defRPr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5pPr>
          </a:lstStyle>
          <a:p>
            <a:pPr lvl="0"/>
            <a:r>
              <a:rPr lang="en-US"/>
              <a:t>Title Here</a:t>
            </a:r>
          </a:p>
        </p:txBody>
      </p:sp>
      <p:sp>
        <p:nvSpPr>
          <p:cNvPr id="21" name="Text Placeholder 2a">
            <a:extLst>
              <a:ext uri="{FF2B5EF4-FFF2-40B4-BE49-F238E27FC236}">
                <a16:creationId xmlns:a16="http://schemas.microsoft.com/office/drawing/2014/main" id="{B7C73F9F-0C6B-415A-85AE-B78C31C59E61}"/>
              </a:ext>
            </a:extLst>
          </p:cNvPr>
          <p:cNvSpPr>
            <a:spLocks noGrp="1"/>
          </p:cNvSpPr>
          <p:nvPr>
            <p:ph sz="half" idx="21" hasCustomPrompt="1"/>
          </p:nvPr>
        </p:nvSpPr>
        <p:spPr>
          <a:xfrm>
            <a:off x="3130210" y="4850432"/>
            <a:ext cx="2702769" cy="263702"/>
          </a:xfrm>
        </p:spPr>
        <p:txBody>
          <a:bodyPr>
            <a:normAutofit/>
          </a:bodyPr>
          <a:lstStyle>
            <a:lvl1pPr marL="0" indent="0" algn="ctr">
              <a:buNone/>
              <a:defRPr sz="1600" spc="100" baseline="0">
                <a:solidFill>
                  <a:srgbClr val="616265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defRPr>
            </a:lvl1pPr>
            <a:lvl2pPr marL="457200" indent="0">
              <a:buNone/>
              <a:defRPr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2pPr>
            <a:lvl3pPr marL="914400" indent="0">
              <a:buNone/>
              <a:defRPr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3pPr>
            <a:lvl4pPr marL="1371600" indent="0">
              <a:buNone/>
              <a:defRPr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4pPr>
            <a:lvl5pPr marL="1828800" indent="0">
              <a:buNone/>
              <a:defRPr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5pPr>
          </a:lstStyle>
          <a:p>
            <a:pPr lvl="0"/>
            <a:r>
              <a:rPr lang="en-US"/>
              <a:t>NAME HERE</a:t>
            </a:r>
          </a:p>
        </p:txBody>
      </p:sp>
      <p:sp>
        <p:nvSpPr>
          <p:cNvPr id="36" name="Oval 2">
            <a:extLst>
              <a:ext uri="{FF2B5EF4-FFF2-40B4-BE49-F238E27FC236}">
                <a16:creationId xmlns:a16="http://schemas.microsoft.com/office/drawing/2014/main" id="{2B875BE3-EDBB-45F1-973D-3D8FE472A471}"/>
              </a:ext>
            </a:extLst>
          </p:cNvPr>
          <p:cNvSpPr/>
          <p:nvPr userDrawn="1"/>
        </p:nvSpPr>
        <p:spPr>
          <a:xfrm>
            <a:off x="3440322" y="2309734"/>
            <a:ext cx="2014249" cy="2014249"/>
          </a:xfrm>
          <a:prstGeom prst="ellipse">
            <a:avLst/>
          </a:prstGeom>
          <a:noFill/>
          <a:ln w="38100">
            <a:solidFill>
              <a:srgbClr val="20558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 Placeholder 1b">
            <a:extLst>
              <a:ext uri="{FF2B5EF4-FFF2-40B4-BE49-F238E27FC236}">
                <a16:creationId xmlns:a16="http://schemas.microsoft.com/office/drawing/2014/main" id="{FAF7C71F-A903-4690-AE65-53C2C2468315}"/>
              </a:ext>
            </a:extLst>
          </p:cNvPr>
          <p:cNvSpPr>
            <a:spLocks noGrp="1"/>
          </p:cNvSpPr>
          <p:nvPr>
            <p:ph sz="half" idx="15" hasCustomPrompt="1"/>
          </p:nvPr>
        </p:nvSpPr>
        <p:spPr>
          <a:xfrm>
            <a:off x="55283" y="4909396"/>
            <a:ext cx="2702769" cy="263702"/>
          </a:xfrm>
        </p:spPr>
        <p:txBody>
          <a:bodyPr>
            <a:noAutofit/>
          </a:bodyPr>
          <a:lstStyle>
            <a:lvl1pPr marL="0" indent="0" algn="ctr">
              <a:buNone/>
              <a:defRPr sz="1400" spc="0" baseline="0">
                <a:solidFill>
                  <a:srgbClr val="616265"/>
                </a:solidFill>
                <a:latin typeface="Open Sans Light ITALIC" panose="020B0306030504020204" pitchFamily="34" charset="0"/>
                <a:ea typeface="Open Sans Light ITALIC" panose="020B0306030504020204" pitchFamily="34" charset="0"/>
                <a:cs typeface="Open Sans Light ITALIC" panose="020B0306030504020204" pitchFamily="34" charset="0"/>
              </a:defRPr>
            </a:lvl1pPr>
            <a:lvl2pPr marL="457200" indent="0">
              <a:buNone/>
              <a:defRPr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2pPr>
            <a:lvl3pPr marL="914400" indent="0">
              <a:buNone/>
              <a:defRPr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3pPr>
            <a:lvl4pPr marL="1371600" indent="0">
              <a:buNone/>
              <a:defRPr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4pPr>
            <a:lvl5pPr marL="1828800" indent="0">
              <a:buNone/>
              <a:defRPr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5pPr>
          </a:lstStyle>
          <a:p>
            <a:pPr lvl="0"/>
            <a:r>
              <a:rPr lang="en-US"/>
              <a:t>Title Here</a:t>
            </a:r>
          </a:p>
        </p:txBody>
      </p:sp>
      <p:sp>
        <p:nvSpPr>
          <p:cNvPr id="4" name="Text Placeholder 1a">
            <a:extLst>
              <a:ext uri="{FF2B5EF4-FFF2-40B4-BE49-F238E27FC236}">
                <a16:creationId xmlns:a16="http://schemas.microsoft.com/office/drawing/2014/main" id="{23B86F6F-4EB7-4E2D-9F4B-2B4C217F1616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54966" y="4850432"/>
            <a:ext cx="2702769" cy="263702"/>
          </a:xfrm>
        </p:spPr>
        <p:txBody>
          <a:bodyPr>
            <a:normAutofit/>
          </a:bodyPr>
          <a:lstStyle>
            <a:lvl1pPr marL="0" indent="0" algn="ctr">
              <a:buNone/>
              <a:defRPr sz="1600" spc="100" baseline="0">
                <a:solidFill>
                  <a:srgbClr val="616265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defRPr>
            </a:lvl1pPr>
            <a:lvl2pPr marL="457200" indent="0">
              <a:buNone/>
              <a:defRPr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2pPr>
            <a:lvl3pPr marL="914400" indent="0">
              <a:buNone/>
              <a:defRPr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3pPr>
            <a:lvl4pPr marL="1371600" indent="0">
              <a:buNone/>
              <a:defRPr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4pPr>
            <a:lvl5pPr marL="1828800" indent="0">
              <a:buNone/>
              <a:defRPr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5pPr>
          </a:lstStyle>
          <a:p>
            <a:pPr lvl="0"/>
            <a:r>
              <a:rPr lang="en-US"/>
              <a:t>NAME HERE</a:t>
            </a:r>
          </a:p>
        </p:txBody>
      </p:sp>
      <p:sp>
        <p:nvSpPr>
          <p:cNvPr id="11" name="Picture Placeholder 1">
            <a:extLst>
              <a:ext uri="{FF2B5EF4-FFF2-40B4-BE49-F238E27FC236}">
                <a16:creationId xmlns:a16="http://schemas.microsoft.com/office/drawing/2014/main" id="{914566CE-D76E-48EC-9648-A68A6A15D600}"/>
              </a:ext>
            </a:extLst>
          </p:cNvPr>
          <p:cNvSpPr>
            <a:spLocks noGrp="1"/>
          </p:cNvSpPr>
          <p:nvPr>
            <p:ph type="pic" idx="13"/>
          </p:nvPr>
        </p:nvSpPr>
        <p:spPr>
          <a:xfrm>
            <a:off x="492423" y="2403132"/>
            <a:ext cx="1828800" cy="1828800"/>
          </a:xfrm>
          <a:prstGeom prst="ellipse">
            <a:avLst/>
          </a:prstGeom>
          <a:noFill/>
        </p:spPr>
        <p:txBody>
          <a:bodyPr/>
          <a:lstStyle>
            <a:lvl1pPr marL="0" indent="0">
              <a:buNone/>
              <a:defRPr sz="32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37" name="Oval 1">
            <a:extLst>
              <a:ext uri="{FF2B5EF4-FFF2-40B4-BE49-F238E27FC236}">
                <a16:creationId xmlns:a16="http://schemas.microsoft.com/office/drawing/2014/main" id="{2787829E-EEB1-4AE1-B17E-EE6E2FBD230A}"/>
              </a:ext>
            </a:extLst>
          </p:cNvPr>
          <p:cNvSpPr/>
          <p:nvPr userDrawn="1"/>
        </p:nvSpPr>
        <p:spPr>
          <a:xfrm>
            <a:off x="399225" y="2309734"/>
            <a:ext cx="2014249" cy="2014249"/>
          </a:xfrm>
          <a:prstGeom prst="ellipse">
            <a:avLst/>
          </a:prstGeom>
          <a:noFill/>
          <a:ln w="38100">
            <a:solidFill>
              <a:srgbClr val="20558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Title">
            <a:extLst>
              <a:ext uri="{FF2B5EF4-FFF2-40B4-BE49-F238E27FC236}">
                <a16:creationId xmlns:a16="http://schemas.microsoft.com/office/drawing/2014/main" id="{F02F969A-CD4F-4F8A-817E-07F0AF7763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-2623"/>
            <a:ext cx="10515600" cy="1325563"/>
          </a:xfrm>
        </p:spPr>
        <p:txBody>
          <a:bodyPr/>
          <a:lstStyle>
            <a:lvl1pPr>
              <a:defRPr b="1">
                <a:solidFill>
                  <a:sysClr val="windowText" lastClr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56335136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AE73FF5C-6390-4847-8743-8F7B4D1DEE1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0612" y="2231201"/>
            <a:ext cx="5183188" cy="3684588"/>
          </a:xfrm>
        </p:spPr>
        <p:txBody>
          <a:bodyPr/>
          <a:lstStyle>
            <a:lvl1pPr>
              <a:buClr>
                <a:srgbClr val="0F7FC9"/>
              </a:buClr>
              <a:defRPr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>
              <a:buClr>
                <a:srgbClr val="0F7FC9"/>
              </a:buClr>
              <a:defRPr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>
              <a:buClr>
                <a:srgbClr val="0F7FC9"/>
              </a:buClr>
              <a:defRPr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>
              <a:buClr>
                <a:srgbClr val="0F7FC9"/>
              </a:buClr>
              <a:defRPr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>
              <a:buClr>
                <a:srgbClr val="0F7FC9"/>
              </a:buClr>
              <a:defRPr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3DE4F53F-480C-4667-905C-6F28C5C41E46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6170612" y="1407289"/>
            <a:ext cx="5183188" cy="600861"/>
          </a:xfrm>
        </p:spPr>
        <p:txBody>
          <a:bodyPr anchor="b">
            <a:normAutofit/>
          </a:bodyPr>
          <a:lstStyle>
            <a:lvl1pPr marL="0" indent="0">
              <a:buNone/>
              <a:defRPr sz="1600" b="0" spc="90" baseline="0">
                <a:solidFill>
                  <a:srgbClr val="616265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1">
            <a:extLst>
              <a:ext uri="{FF2B5EF4-FFF2-40B4-BE49-F238E27FC236}">
                <a16:creationId xmlns:a16="http://schemas.microsoft.com/office/drawing/2014/main" id="{D4734ECA-8749-48F4-AA5E-2904278DA22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8200" y="2231201"/>
            <a:ext cx="5157787" cy="3684588"/>
          </a:xfrm>
        </p:spPr>
        <p:txBody>
          <a:bodyPr/>
          <a:lstStyle>
            <a:lvl1pPr>
              <a:buClr>
                <a:srgbClr val="0F7FC9"/>
              </a:buClr>
              <a:defRPr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>
              <a:buClr>
                <a:srgbClr val="0F7FC9"/>
              </a:buClr>
              <a:defRPr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>
              <a:buClr>
                <a:srgbClr val="0F7FC9"/>
              </a:buClr>
              <a:defRPr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>
              <a:buClr>
                <a:srgbClr val="0F7FC9"/>
              </a:buClr>
              <a:defRPr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>
              <a:buClr>
                <a:srgbClr val="0F7FC9"/>
              </a:buClr>
              <a:defRPr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Text Placeholder 1">
            <a:extLst>
              <a:ext uri="{FF2B5EF4-FFF2-40B4-BE49-F238E27FC236}">
                <a16:creationId xmlns:a16="http://schemas.microsoft.com/office/drawing/2014/main" id="{964BFAD1-0342-449C-BD2F-0775486150A4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38200" y="1407289"/>
            <a:ext cx="5157787" cy="600861"/>
          </a:xfrm>
        </p:spPr>
        <p:txBody>
          <a:bodyPr anchor="b">
            <a:normAutofit/>
          </a:bodyPr>
          <a:lstStyle>
            <a:lvl1pPr marL="0" indent="0">
              <a:buNone/>
              <a:defRPr sz="1600" b="0" spc="90" baseline="0">
                <a:solidFill>
                  <a:srgbClr val="616265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4" name="Title">
            <a:extLst>
              <a:ext uri="{FF2B5EF4-FFF2-40B4-BE49-F238E27FC236}">
                <a16:creationId xmlns:a16="http://schemas.microsoft.com/office/drawing/2014/main" id="{2F829D21-1687-4094-B1C2-50C6B041D0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7257"/>
            <a:ext cx="10515600" cy="1325563"/>
          </a:xfrm>
        </p:spPr>
        <p:txBody>
          <a:bodyPr/>
          <a:lstStyle>
            <a:lvl1pPr>
              <a:defRPr b="1">
                <a:solidFill>
                  <a:sysClr val="windowText" lastClr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70181114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">
            <a:extLst>
              <a:ext uri="{FF2B5EF4-FFF2-40B4-BE49-F238E27FC236}">
                <a16:creationId xmlns:a16="http://schemas.microsoft.com/office/drawing/2014/main" id="{DD0C31A5-E6CA-4A98-9391-7ED9EE3E16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7258"/>
            <a:ext cx="10515600" cy="1325563"/>
          </a:xfrm>
        </p:spPr>
        <p:txBody>
          <a:bodyPr/>
          <a:lstStyle>
            <a:lvl1pPr>
              <a:defRPr b="1">
                <a:solidFill>
                  <a:sysClr val="windowText" lastClr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22253437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3907789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act 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Shape">
            <a:extLst>
              <a:ext uri="{FF2B5EF4-FFF2-40B4-BE49-F238E27FC236}">
                <a16:creationId xmlns:a16="http://schemas.microsoft.com/office/drawing/2014/main" id="{F23DF887-9F11-47DC-9A0F-AFB1708A012C}"/>
              </a:ext>
            </a:extLst>
          </p:cNvPr>
          <p:cNvSpPr/>
          <p:nvPr userDrawn="1"/>
        </p:nvSpPr>
        <p:spPr>
          <a:xfrm rot="5400000">
            <a:off x="288432" y="-288428"/>
            <a:ext cx="6843087" cy="7419940"/>
          </a:xfrm>
          <a:custGeom>
            <a:avLst/>
            <a:gdLst>
              <a:gd name="connsiteX0" fmla="*/ 6843087 w 6843087"/>
              <a:gd name="connsiteY0" fmla="*/ 0 h 7419940"/>
              <a:gd name="connsiteX1" fmla="*/ 6843087 w 6843087"/>
              <a:gd name="connsiteY1" fmla="*/ 580445 h 7419940"/>
              <a:gd name="connsiteX2" fmla="*/ 6843087 w 6843087"/>
              <a:gd name="connsiteY2" fmla="*/ 6839495 h 7419940"/>
              <a:gd name="connsiteX3" fmla="*/ 6843087 w 6843087"/>
              <a:gd name="connsiteY3" fmla="*/ 7419940 h 7419940"/>
              <a:gd name="connsiteX4" fmla="*/ 0 w 6843087"/>
              <a:gd name="connsiteY4" fmla="*/ 7419940 h 7419940"/>
              <a:gd name="connsiteX5" fmla="*/ 0 w 6843087"/>
              <a:gd name="connsiteY5" fmla="*/ 6839495 h 7419940"/>
              <a:gd name="connsiteX6" fmla="*/ 0 w 6843087"/>
              <a:gd name="connsiteY6" fmla="*/ 2412170 h 7419940"/>
              <a:gd name="connsiteX7" fmla="*/ 0 w 6843087"/>
              <a:gd name="connsiteY7" fmla="*/ 1831725 h 74199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843087" h="7419940">
                <a:moveTo>
                  <a:pt x="6843087" y="0"/>
                </a:moveTo>
                <a:lnTo>
                  <a:pt x="6843087" y="580445"/>
                </a:lnTo>
                <a:lnTo>
                  <a:pt x="6843087" y="6839495"/>
                </a:lnTo>
                <a:lnTo>
                  <a:pt x="6843087" y="7419940"/>
                </a:lnTo>
                <a:lnTo>
                  <a:pt x="0" y="7419940"/>
                </a:lnTo>
                <a:lnTo>
                  <a:pt x="0" y="6839495"/>
                </a:lnTo>
                <a:lnTo>
                  <a:pt x="0" y="2412170"/>
                </a:lnTo>
                <a:lnTo>
                  <a:pt x="0" y="1831725"/>
                </a:lnTo>
                <a:close/>
              </a:path>
            </a:pathLst>
          </a:custGeom>
          <a:solidFill>
            <a:srgbClr val="20558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Social media links">
            <a:extLst>
              <a:ext uri="{FF2B5EF4-FFF2-40B4-BE49-F238E27FC236}">
                <a16:creationId xmlns:a16="http://schemas.microsoft.com/office/drawing/2014/main" id="{E2EF5340-22E6-4DA2-96A7-A9EEB1D8C17F}"/>
              </a:ext>
            </a:extLst>
          </p:cNvPr>
          <p:cNvSpPr txBox="1">
            <a:spLocks/>
          </p:cNvSpPr>
          <p:nvPr userDrawn="1"/>
        </p:nvSpPr>
        <p:spPr>
          <a:xfrm>
            <a:off x="2379513" y="4435797"/>
            <a:ext cx="3136105" cy="176935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Font typeface="Arial" panose="020B0604020202020204" pitchFamily="34" charset="0"/>
              <a:buNone/>
              <a:defRPr sz="1500" b="0" i="0" kern="1200" spc="80" baseline="0">
                <a:solidFill>
                  <a:schemeClr val="bg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Text</a:t>
            </a:r>
          </a:p>
          <a:p>
            <a:endParaRPr lang="en-US"/>
          </a:p>
          <a:p>
            <a:r>
              <a:rPr lang="en-US"/>
              <a:t>Text</a:t>
            </a:r>
          </a:p>
          <a:p>
            <a:endParaRPr lang="en-US"/>
          </a:p>
          <a:p>
            <a:r>
              <a:rPr lang="en-US"/>
              <a:t>@</a:t>
            </a:r>
          </a:p>
        </p:txBody>
      </p:sp>
      <p:sp>
        <p:nvSpPr>
          <p:cNvPr id="11" name="Social media outlets">
            <a:extLst>
              <a:ext uri="{FF2B5EF4-FFF2-40B4-BE49-F238E27FC236}">
                <a16:creationId xmlns:a16="http://schemas.microsoft.com/office/drawing/2014/main" id="{12EA7E87-1DFD-4E9F-9E7A-DEF6A916ECCF}"/>
              </a:ext>
            </a:extLst>
          </p:cNvPr>
          <p:cNvSpPr txBox="1">
            <a:spLocks/>
          </p:cNvSpPr>
          <p:nvPr userDrawn="1"/>
        </p:nvSpPr>
        <p:spPr>
          <a:xfrm>
            <a:off x="1295393" y="4373892"/>
            <a:ext cx="1084120" cy="176935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200" b="0" i="0" kern="1200" spc="80" baseline="0">
                <a:solidFill>
                  <a:schemeClr val="bg1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/>
              <a:t>WEBSITE </a:t>
            </a:r>
          </a:p>
          <a:p>
            <a:pPr algn="l"/>
            <a:endParaRPr lang="en-US"/>
          </a:p>
          <a:p>
            <a:pPr algn="l"/>
            <a:r>
              <a:rPr lang="en-US"/>
              <a:t>EMAIL </a:t>
            </a:r>
          </a:p>
          <a:p>
            <a:pPr algn="l"/>
            <a:endParaRPr lang="en-US"/>
          </a:p>
          <a:p>
            <a:pPr algn="l"/>
            <a:r>
              <a:rPr lang="en-US"/>
              <a:t>TWITTER </a:t>
            </a:r>
          </a:p>
        </p:txBody>
      </p:sp>
      <p:pic>
        <p:nvPicPr>
          <p:cNvPr id="3" name="Picture 2" descr="A picture containing text&#10;&#10;Description automatically generated">
            <a:extLst>
              <a:ext uri="{FF2B5EF4-FFF2-40B4-BE49-F238E27FC236}">
                <a16:creationId xmlns:a16="http://schemas.microsoft.com/office/drawing/2014/main" id="{4563B421-FF94-467A-80C5-407ADE7A6EB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98501" y="2736186"/>
            <a:ext cx="5363318" cy="931354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98C5EF37-C526-47F0-B93D-8C21D9554CD5}"/>
              </a:ext>
            </a:extLst>
          </p:cNvPr>
          <p:cNvSpPr txBox="1"/>
          <p:nvPr userDrawn="1"/>
        </p:nvSpPr>
        <p:spPr>
          <a:xfrm>
            <a:off x="1162879" y="3006043"/>
            <a:ext cx="482047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Contact Info</a:t>
            </a:r>
          </a:p>
        </p:txBody>
      </p:sp>
    </p:spTree>
    <p:extLst>
      <p:ext uri="{BB962C8B-B14F-4D97-AF65-F5344CB8AC3E}">
        <p14:creationId xmlns:p14="http://schemas.microsoft.com/office/powerpoint/2010/main" val="208186470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C61AE2-8399-4387-B274-B2010DD9C8F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DFFF002-89B9-463E-A69B-276FFEE9350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F6234C9-8476-4684-BFAA-AA1626D5D5B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2E5D745-6BC5-4C3C-94A0-23B04A420195}" type="datetimeFigureOut">
              <a:rPr lang="en-US" smtClean="0"/>
              <a:t>9/21/2022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11010BC-5873-4773-92F0-1E6EF24976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4659C7A-CA72-4B73-8B7F-7A2997171F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9B2F80-9E1E-4B9E-B6F3-C25FEA4DD8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336378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5B12FA-21A9-4D5E-BC7F-1C7428DC7D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D4A0B9-657E-4605-B8E3-761B6056FAD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8F5FCBA-9D32-4727-9C3E-553F93992FB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2E5D745-6BC5-4C3C-94A0-23B04A420195}" type="datetimeFigureOut">
              <a:rPr lang="en-US" smtClean="0"/>
              <a:t>9/21/2022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BB2EF68-BD55-4027-80E1-D7EE595DE3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C96D7D9-FDCB-4CC6-93D7-58964F549D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9B2F80-9E1E-4B9E-B6F3-C25FEA4DD8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045816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60C73D-17CD-4477-9026-868CE7F337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AC6A755-D35C-4089-8FA7-F464FB352C4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D1FD3CE-034C-41E3-B043-7DFB4039D0C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2E5D745-6BC5-4C3C-94A0-23B04A420195}" type="datetimeFigureOut">
              <a:rPr lang="en-US" smtClean="0"/>
              <a:t>9/21/2022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0712937-D4D2-4A91-8F8E-8A0CD02200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193D24A-A503-44DE-8172-51454EA316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9B2F80-9E1E-4B9E-B6F3-C25FEA4DD8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224407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62FED3-8FE6-478D-BAF8-FD3313B813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7ABDB7F-8ED8-4A8B-9A4A-8BC4BB3C007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1BC5BB4-A321-46DD-97CD-B57FD29A696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BF6AFC8-8E91-4217-BCC4-07FA7BC47DE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2E5D745-6BC5-4C3C-94A0-23B04A420195}" type="datetimeFigureOut">
              <a:rPr lang="en-US" smtClean="0"/>
              <a:t>9/21/2022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876BB70-6258-403B-ADF5-4C19E33537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F3BE0CB-A419-4D93-950E-ADC3212F0C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9B2F80-9E1E-4B9E-B6F3-C25FEA4DD8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03883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divider or pull 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" name="National Institutes of Health Office of Extramural Research logo" descr="National Institutes of Health Office of Extramural Research logo">
            <a:extLst>
              <a:ext uri="{FF2B5EF4-FFF2-40B4-BE49-F238E27FC236}">
                <a16:creationId xmlns:a16="http://schemas.microsoft.com/office/drawing/2014/main" id="{716A99FF-AE70-4566-BE1C-1E98E5B95ED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41955" y="6010604"/>
            <a:ext cx="3298110" cy="511242"/>
          </a:xfrm>
          <a:prstGeom prst="rect">
            <a:avLst/>
          </a:prstGeom>
        </p:spPr>
      </p:pic>
      <p:sp>
        <p:nvSpPr>
          <p:cNvPr id="5" name="Rectangle 2">
            <a:extLst>
              <a:ext uri="{FF2B5EF4-FFF2-40B4-BE49-F238E27FC236}">
                <a16:creationId xmlns:a16="http://schemas.microsoft.com/office/drawing/2014/main" id="{96D1DDBC-2885-45F4-A36C-93F35D0D15EC}"/>
              </a:ext>
            </a:extLst>
          </p:cNvPr>
          <p:cNvSpPr/>
          <p:nvPr userDrawn="1"/>
        </p:nvSpPr>
        <p:spPr>
          <a:xfrm>
            <a:off x="3777974" y="934648"/>
            <a:ext cx="4658627" cy="4316931"/>
          </a:xfrm>
          <a:prstGeom prst="rect">
            <a:avLst/>
          </a:prstGeom>
          <a:solidFill>
            <a:srgbClr val="20558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1">
            <a:extLst>
              <a:ext uri="{FF2B5EF4-FFF2-40B4-BE49-F238E27FC236}">
                <a16:creationId xmlns:a16="http://schemas.microsoft.com/office/drawing/2014/main" id="{508930F0-E118-4C84-B457-FECE21F707C4}"/>
              </a:ext>
            </a:extLst>
          </p:cNvPr>
          <p:cNvSpPr/>
          <p:nvPr userDrawn="1"/>
        </p:nvSpPr>
        <p:spPr>
          <a:xfrm>
            <a:off x="4379701" y="1521346"/>
            <a:ext cx="1868311" cy="15804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itle 11">
            <a:extLst>
              <a:ext uri="{FF2B5EF4-FFF2-40B4-BE49-F238E27FC236}">
                <a16:creationId xmlns:a16="http://schemas.microsoft.com/office/drawing/2014/main" id="{550EDEDA-96DE-4DF0-8227-D77DF69449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79701" y="1933574"/>
            <a:ext cx="3424237" cy="2982913"/>
          </a:xfrm>
        </p:spPr>
        <p:txBody>
          <a:bodyPr anchor="t">
            <a:normAutofit/>
          </a:bodyPr>
          <a:lstStyle>
            <a:lvl1pPr>
              <a:lnSpc>
                <a:spcPts val="4200"/>
              </a:lnSpc>
              <a:defRPr sz="3200" cap="all" baseline="0">
                <a:solidFill>
                  <a:schemeClr val="bg1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96048864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B40164-EC15-450F-AB5F-DE06F441BC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E8E1834-9A5C-48FE-967D-F3B47D350C5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2B58572-AED4-4098-910A-AD180C94EED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C253191-39CF-42B5-A5E2-8E27EF7E4B1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FB4F6E5-90BE-4673-B170-C1C3A4CA959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825E763-A7CC-4585-8F32-CF37D8BB7AA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2E5D745-6BC5-4C3C-94A0-23B04A420195}" type="datetimeFigureOut">
              <a:rPr lang="en-US" smtClean="0"/>
              <a:t>9/21/2022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DA23398-7454-411B-8E32-3AAFD1FEFD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97D1578-C46C-4328-8057-6F5BFEF461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9B2F80-9E1E-4B9E-B6F3-C25FEA4DD8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058215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6A0DF6-84DC-4383-A1A3-E07DBC43DE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5BB7458-D157-4194-981E-E5382689E63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2E5D745-6BC5-4C3C-94A0-23B04A420195}" type="datetimeFigureOut">
              <a:rPr lang="en-US" smtClean="0"/>
              <a:t>9/21/2022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C545F3D-B24F-42D2-B354-5F634BF458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A4251CA-31E2-4E1B-B4B9-EE49415AC7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9B2F80-9E1E-4B9E-B6F3-C25FEA4DD8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616779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E85704B-EDD9-4E01-8EDB-E6E2F144A41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2E5D745-6BC5-4C3C-94A0-23B04A420195}" type="datetimeFigureOut">
              <a:rPr lang="en-US" smtClean="0"/>
              <a:t>9/21/2022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6229C9B-4487-469D-B569-7C66BBA00B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589ADC6-9ED3-4E0D-A839-250A791703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9B2F80-9E1E-4B9E-B6F3-C25FEA4DD8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453187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124B3E-888E-4621-BDF5-BE61EFFFC9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F5D18E0-F033-4120-BCB4-D86A68F46A5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C2A3AE8-6B37-4264-9E55-2506F28EF51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5A56148-BF7D-494D-B912-4B361E03208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2E5D745-6BC5-4C3C-94A0-23B04A420195}" type="datetimeFigureOut">
              <a:rPr lang="en-US" smtClean="0"/>
              <a:t>9/21/2022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6631C7D-5A48-4D2E-A925-63B41A684B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C446FFA-43B6-47EB-8879-E54E6764F3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9B2F80-9E1E-4B9E-B6F3-C25FEA4DD8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374160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1912FB-FA22-4E9E-8B59-CCBCF9F421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9210C95-1BC9-45EA-972E-10CB45926C4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2D566D3-6CDE-4D9A-85AB-0AE4E408278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1A8015F-75C6-425C-9B85-539C4292ABA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2E5D745-6BC5-4C3C-94A0-23B04A420195}" type="datetimeFigureOut">
              <a:rPr lang="en-US" smtClean="0"/>
              <a:t>9/21/2022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D9CB71F-34A9-44C3-9CF5-9C776C7640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8FB58B9-B481-47FA-971E-775F83A5C1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9B2F80-9E1E-4B9E-B6F3-C25FEA4DD8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960929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66C751-DFFC-41FA-8E46-D24C1BE8EA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6F8DCAE-722B-4FB5-8FCF-990BDF967A0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31AAEB8-E54D-4F93-84F3-D444192A113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2E5D745-6BC5-4C3C-94A0-23B04A420195}" type="datetimeFigureOut">
              <a:rPr lang="en-US" smtClean="0"/>
              <a:t>9/21/2022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A780F30-270B-4D5D-99B3-15DAA3D0C5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387494C-9981-4B54-A397-D77FF21A6B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9B2F80-9E1E-4B9E-B6F3-C25FEA4DD8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717159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C8B4A30-8D9C-4CCE-AE8C-735F685DFF7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145F865-CDF2-4059-896C-40E0F2C1186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2650AE5-FA68-4EB0-B3D8-B1D75FF7588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2E5D745-6BC5-4C3C-94A0-23B04A420195}" type="datetimeFigureOut">
              <a:rPr lang="en-US" smtClean="0"/>
              <a:t>9/21/2022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9B0982D-CA57-458B-9BEF-473094A7E3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2C30B51-3A96-4C8D-B296-E222E48737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9B2F80-9E1E-4B9E-B6F3-C25FEA4DD8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733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">
            <a:extLst>
              <a:ext uri="{FF2B5EF4-FFF2-40B4-BE49-F238E27FC236}">
                <a16:creationId xmlns:a16="http://schemas.microsoft.com/office/drawing/2014/main" id="{37301DAC-9CD1-487B-9237-981D9C492F0A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838200" y="1389754"/>
            <a:ext cx="10515600" cy="4871898"/>
          </a:xfrm>
        </p:spPr>
        <p:txBody>
          <a:bodyPr/>
          <a:lstStyle>
            <a:lvl1pPr>
              <a:buClr>
                <a:srgbClr val="0F7FC9"/>
              </a:buClr>
              <a:defRPr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>
              <a:buClr>
                <a:srgbClr val="0F7FC9"/>
              </a:buClr>
              <a:defRPr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>
              <a:buClr>
                <a:srgbClr val="0F7FC9"/>
              </a:buClr>
              <a:defRPr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>
              <a:buClr>
                <a:srgbClr val="0F7FC9"/>
              </a:buClr>
              <a:defRPr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>
              <a:buClr>
                <a:srgbClr val="0F7FC9"/>
              </a:buClr>
              <a:defRPr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" name="Title">
            <a:extLst>
              <a:ext uri="{FF2B5EF4-FFF2-40B4-BE49-F238E27FC236}">
                <a16:creationId xmlns:a16="http://schemas.microsoft.com/office/drawing/2014/main" id="{C2F73649-5248-4A6A-B9CD-48C88FED47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7258"/>
            <a:ext cx="10515600" cy="1325563"/>
          </a:xfrm>
        </p:spPr>
        <p:txBody>
          <a:bodyPr/>
          <a:lstStyle>
            <a:lvl1pPr>
              <a:defRPr b="1">
                <a:solidFill>
                  <a:sysClr val="windowText" lastClr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0848536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23B86F6F-4EB7-4E2D-9F4B-2B4C217F161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348552"/>
            <a:ext cx="5181600" cy="4893221"/>
          </a:xfrm>
        </p:spPr>
        <p:txBody>
          <a:bodyPr/>
          <a:lstStyle>
            <a:lvl1pPr>
              <a:buClr>
                <a:srgbClr val="0F7FC9"/>
              </a:buClr>
              <a:defRPr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>
              <a:buClr>
                <a:srgbClr val="0F7FC9"/>
              </a:buClr>
              <a:defRPr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>
              <a:buClr>
                <a:srgbClr val="0F7FC9"/>
              </a:buClr>
              <a:defRPr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>
              <a:buClr>
                <a:srgbClr val="0F7FC9"/>
              </a:buClr>
              <a:defRPr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>
              <a:buClr>
                <a:srgbClr val="0F7FC9"/>
              </a:buClr>
              <a:defRPr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Content Placeholder 1">
            <a:extLst>
              <a:ext uri="{FF2B5EF4-FFF2-40B4-BE49-F238E27FC236}">
                <a16:creationId xmlns:a16="http://schemas.microsoft.com/office/drawing/2014/main" id="{A3BED95C-959B-4009-B6BE-3A6E9B353EB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348552"/>
            <a:ext cx="5181600" cy="4893221"/>
          </a:xfrm>
        </p:spPr>
        <p:txBody>
          <a:bodyPr/>
          <a:lstStyle>
            <a:lvl1pPr>
              <a:buClr>
                <a:srgbClr val="0F7FC9"/>
              </a:buClr>
              <a:defRPr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>
              <a:buClr>
                <a:srgbClr val="0F7FC9"/>
              </a:buClr>
              <a:defRPr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>
              <a:buClr>
                <a:srgbClr val="0F7FC9"/>
              </a:buClr>
              <a:defRPr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>
              <a:buClr>
                <a:srgbClr val="0F7FC9"/>
              </a:buClr>
              <a:defRPr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>
              <a:buClr>
                <a:srgbClr val="0F7FC9"/>
              </a:buClr>
              <a:defRPr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Title">
            <a:extLst>
              <a:ext uri="{FF2B5EF4-FFF2-40B4-BE49-F238E27FC236}">
                <a16:creationId xmlns:a16="http://schemas.microsoft.com/office/drawing/2014/main" id="{83B1CE75-5029-47BC-BFC3-E0E1FA551F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-2625"/>
            <a:ext cx="10515600" cy="1325563"/>
          </a:xfrm>
        </p:spPr>
        <p:txBody>
          <a:bodyPr/>
          <a:lstStyle>
            <a:lvl1pPr>
              <a:defRPr b="1">
                <a:solidFill>
                  <a:sysClr val="windowText" lastClr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6535458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ft bleed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">
            <a:extLst>
              <a:ext uri="{FF2B5EF4-FFF2-40B4-BE49-F238E27FC236}">
                <a16:creationId xmlns:a16="http://schemas.microsoft.com/office/drawing/2014/main" id="{23B86F6F-4EB7-4E2D-9F4B-2B4C217F161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368426"/>
            <a:ext cx="5181600" cy="4863408"/>
          </a:xfrm>
        </p:spPr>
        <p:txBody>
          <a:bodyPr/>
          <a:lstStyle>
            <a:lvl1pPr>
              <a:buClr>
                <a:srgbClr val="0F7FC9"/>
              </a:buClr>
              <a:defRPr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>
              <a:buClr>
                <a:srgbClr val="0F7FC9"/>
              </a:buClr>
              <a:defRPr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>
              <a:buClr>
                <a:srgbClr val="0F7FC9"/>
              </a:buClr>
              <a:defRPr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>
              <a:buClr>
                <a:srgbClr val="0F7FC9"/>
              </a:buClr>
              <a:defRPr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>
              <a:buClr>
                <a:srgbClr val="0F7FC9"/>
              </a:buClr>
              <a:defRPr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Picture Placeholder">
            <a:extLst>
              <a:ext uri="{FF2B5EF4-FFF2-40B4-BE49-F238E27FC236}">
                <a16:creationId xmlns:a16="http://schemas.microsoft.com/office/drawing/2014/main" id="{5B0724C6-7FA0-4CD2-AEA1-3F66C711354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0" y="1368427"/>
            <a:ext cx="5995988" cy="4863408"/>
          </a:xfrm>
        </p:spPr>
        <p:txBody>
          <a:bodyPr/>
          <a:lstStyle>
            <a:lvl1pPr marL="0" indent="0">
              <a:buNone/>
              <a:defRPr sz="32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10" name="Title">
            <a:extLst>
              <a:ext uri="{FF2B5EF4-FFF2-40B4-BE49-F238E27FC236}">
                <a16:creationId xmlns:a16="http://schemas.microsoft.com/office/drawing/2014/main" id="{B1FE13CA-7956-4B78-9E6C-A61CB4E5AD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7260"/>
            <a:ext cx="10515600" cy="1325563"/>
          </a:xfrm>
        </p:spPr>
        <p:txBody>
          <a:bodyPr/>
          <a:lstStyle>
            <a:lvl1pPr>
              <a:defRPr b="1">
                <a:solidFill>
                  <a:sysClr val="windowText" lastClr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0615349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s with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">
            <a:extLst>
              <a:ext uri="{FF2B5EF4-FFF2-40B4-BE49-F238E27FC236}">
                <a16:creationId xmlns:a16="http://schemas.microsoft.com/office/drawing/2014/main" id="{23B86F6F-4EB7-4E2D-9F4B-2B4C217F161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368424"/>
            <a:ext cx="5181600" cy="4987925"/>
          </a:xfrm>
        </p:spPr>
        <p:txBody>
          <a:bodyPr/>
          <a:lstStyle>
            <a:lvl1pPr>
              <a:buClr>
                <a:srgbClr val="0F7FC9"/>
              </a:buClr>
              <a:defRPr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>
              <a:buClr>
                <a:srgbClr val="0F7FC9"/>
              </a:buClr>
              <a:defRPr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>
              <a:buClr>
                <a:srgbClr val="0F7FC9"/>
              </a:buClr>
              <a:defRPr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>
              <a:buClr>
                <a:srgbClr val="0F7FC9"/>
              </a:buClr>
              <a:defRPr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>
              <a:buClr>
                <a:srgbClr val="0F7FC9"/>
              </a:buClr>
              <a:defRPr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hart Placeholder" title="Chart placeholder">
            <a:extLst>
              <a:ext uri="{FF2B5EF4-FFF2-40B4-BE49-F238E27FC236}">
                <a16:creationId xmlns:a16="http://schemas.microsoft.com/office/drawing/2014/main" id="{D1BEC2BA-8BC6-4361-B2A4-C43533CC075A}"/>
              </a:ext>
            </a:extLst>
          </p:cNvPr>
          <p:cNvSpPr>
            <a:spLocks noGrp="1"/>
          </p:cNvSpPr>
          <p:nvPr>
            <p:ph type="chart" sz="quarter" idx="13"/>
          </p:nvPr>
        </p:nvSpPr>
        <p:spPr>
          <a:xfrm>
            <a:off x="838200" y="1368424"/>
            <a:ext cx="5180013" cy="4987925"/>
          </a:xfrm>
        </p:spPr>
        <p:txBody>
          <a:bodyPr/>
          <a:lstStyle/>
          <a:p>
            <a:endParaRPr lang="en-US"/>
          </a:p>
        </p:txBody>
      </p:sp>
      <p:sp>
        <p:nvSpPr>
          <p:cNvPr id="10" name="Title">
            <a:extLst>
              <a:ext uri="{FF2B5EF4-FFF2-40B4-BE49-F238E27FC236}">
                <a16:creationId xmlns:a16="http://schemas.microsoft.com/office/drawing/2014/main" id="{57A2335E-09D5-4D2E-B842-44E8BDCD49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7258"/>
            <a:ext cx="10515600" cy="1325563"/>
          </a:xfrm>
        </p:spPr>
        <p:txBody>
          <a:bodyPr/>
          <a:lstStyle>
            <a:lvl1pPr>
              <a:defRPr b="1">
                <a:solidFill>
                  <a:sysClr val="windowText" lastClr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6925742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dividual bio/moderato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 Placeholder 1b">
            <a:extLst>
              <a:ext uri="{FF2B5EF4-FFF2-40B4-BE49-F238E27FC236}">
                <a16:creationId xmlns:a16="http://schemas.microsoft.com/office/drawing/2014/main" id="{78489BB8-0A91-4510-A4E7-3681D7876E97}"/>
              </a:ext>
            </a:extLst>
          </p:cNvPr>
          <p:cNvSpPr>
            <a:spLocks noGrp="1"/>
          </p:cNvSpPr>
          <p:nvPr>
            <p:ph sz="half" idx="17" hasCustomPrompt="1"/>
          </p:nvPr>
        </p:nvSpPr>
        <p:spPr>
          <a:xfrm>
            <a:off x="1420114" y="5252691"/>
            <a:ext cx="3848178" cy="263702"/>
          </a:xfrm>
        </p:spPr>
        <p:txBody>
          <a:bodyPr>
            <a:noAutofit/>
          </a:bodyPr>
          <a:lstStyle>
            <a:lvl1pPr marL="0" indent="0" algn="ctr">
              <a:buNone/>
              <a:defRPr sz="1400" spc="0" baseline="0">
                <a:solidFill>
                  <a:srgbClr val="616265"/>
                </a:solidFill>
                <a:latin typeface="Open Sans Light ITALIC" panose="020B0306030504020204" pitchFamily="34" charset="0"/>
                <a:ea typeface="Open Sans Light ITALIC" panose="020B0306030504020204" pitchFamily="34" charset="0"/>
                <a:cs typeface="Open Sans Light ITALIC" panose="020B0306030504020204" pitchFamily="34" charset="0"/>
              </a:defRPr>
            </a:lvl1pPr>
            <a:lvl2pPr marL="457200" indent="0">
              <a:buNone/>
              <a:defRPr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2pPr>
            <a:lvl3pPr marL="914400" indent="0">
              <a:buNone/>
              <a:defRPr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3pPr>
            <a:lvl4pPr marL="1371600" indent="0">
              <a:buNone/>
              <a:defRPr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4pPr>
            <a:lvl5pPr marL="1828800" indent="0">
              <a:buNone/>
              <a:defRPr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5pPr>
          </a:lstStyle>
          <a:p>
            <a:pPr lvl="0"/>
            <a:r>
              <a:rPr lang="en-US"/>
              <a:t>Title Here</a:t>
            </a:r>
          </a:p>
        </p:txBody>
      </p:sp>
      <p:sp>
        <p:nvSpPr>
          <p:cNvPr id="17" name="Text Placeholder 1a">
            <a:extLst>
              <a:ext uri="{FF2B5EF4-FFF2-40B4-BE49-F238E27FC236}">
                <a16:creationId xmlns:a16="http://schemas.microsoft.com/office/drawing/2014/main" id="{7F0C7D94-0A8B-4E2F-BD78-C049C5011E63}"/>
              </a:ext>
            </a:extLst>
          </p:cNvPr>
          <p:cNvSpPr>
            <a:spLocks noGrp="1"/>
          </p:cNvSpPr>
          <p:nvPr>
            <p:ph sz="half" idx="16" hasCustomPrompt="1"/>
          </p:nvPr>
        </p:nvSpPr>
        <p:spPr>
          <a:xfrm>
            <a:off x="1420114" y="4988989"/>
            <a:ext cx="3848178" cy="263702"/>
          </a:xfrm>
        </p:spPr>
        <p:txBody>
          <a:bodyPr>
            <a:normAutofit/>
          </a:bodyPr>
          <a:lstStyle>
            <a:lvl1pPr marL="0" indent="0" algn="ctr">
              <a:buNone/>
              <a:defRPr sz="1600" spc="100" baseline="0">
                <a:solidFill>
                  <a:srgbClr val="616265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defRPr>
            </a:lvl1pPr>
            <a:lvl2pPr marL="457200" indent="0">
              <a:buNone/>
              <a:defRPr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2pPr>
            <a:lvl3pPr marL="914400" indent="0">
              <a:buNone/>
              <a:defRPr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3pPr>
            <a:lvl4pPr marL="1371600" indent="0">
              <a:buNone/>
              <a:defRPr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4pPr>
            <a:lvl5pPr marL="1828800" indent="0">
              <a:buNone/>
              <a:defRPr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5pPr>
          </a:lstStyle>
          <a:p>
            <a:pPr lvl="0"/>
            <a:r>
              <a:rPr lang="en-US"/>
              <a:t>NAME HERE</a:t>
            </a:r>
          </a:p>
        </p:txBody>
      </p:sp>
      <p:sp>
        <p:nvSpPr>
          <p:cNvPr id="8" name="Picture Placeholder">
            <a:extLst>
              <a:ext uri="{FF2B5EF4-FFF2-40B4-BE49-F238E27FC236}">
                <a16:creationId xmlns:a16="http://schemas.microsoft.com/office/drawing/2014/main" id="{EF507428-4A93-42B4-B2E0-CD72394E188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1972603" y="1928684"/>
            <a:ext cx="2743200" cy="2743200"/>
          </a:xfrm>
          <a:prstGeom prst="ellipse">
            <a:avLst/>
          </a:prstGeom>
          <a:solidFill>
            <a:schemeClr val="bg1"/>
          </a:solidFill>
        </p:spPr>
        <p:txBody>
          <a:bodyPr/>
          <a:lstStyle>
            <a:lvl1pPr marL="0" indent="0">
              <a:buNone/>
              <a:defRPr sz="32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13" name="Content Placeholder">
            <a:extLst>
              <a:ext uri="{FF2B5EF4-FFF2-40B4-BE49-F238E27FC236}">
                <a16:creationId xmlns:a16="http://schemas.microsoft.com/office/drawing/2014/main" id="{2991CCDD-8D32-446F-96EF-DB143B61222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368428"/>
            <a:ext cx="5181600" cy="4853467"/>
          </a:xfrm>
        </p:spPr>
        <p:txBody>
          <a:bodyPr anchor="ctr"/>
          <a:lstStyle>
            <a:lvl1pPr>
              <a:buClr>
                <a:srgbClr val="0F7FC9"/>
              </a:buClr>
              <a:defRPr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>
              <a:buClr>
                <a:srgbClr val="0F7FC9"/>
              </a:buClr>
              <a:defRPr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>
              <a:buClr>
                <a:srgbClr val="0F7FC9"/>
              </a:buClr>
              <a:defRPr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>
              <a:buClr>
                <a:srgbClr val="0F7FC9"/>
              </a:buClr>
              <a:defRPr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>
              <a:buClr>
                <a:srgbClr val="0F7FC9"/>
              </a:buClr>
              <a:defRPr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4" name="Oval">
            <a:extLst>
              <a:ext uri="{FF2B5EF4-FFF2-40B4-BE49-F238E27FC236}">
                <a16:creationId xmlns:a16="http://schemas.microsoft.com/office/drawing/2014/main" id="{6B815260-A5D0-4FA7-A4C9-BC8761B49EC3}"/>
              </a:ext>
            </a:extLst>
          </p:cNvPr>
          <p:cNvSpPr/>
          <p:nvPr userDrawn="1"/>
        </p:nvSpPr>
        <p:spPr>
          <a:xfrm>
            <a:off x="1854337" y="1810418"/>
            <a:ext cx="2979731" cy="2979731"/>
          </a:xfrm>
          <a:prstGeom prst="ellipse">
            <a:avLst/>
          </a:prstGeom>
          <a:noFill/>
          <a:ln w="38100">
            <a:solidFill>
              <a:srgbClr val="20558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itle">
            <a:extLst>
              <a:ext uri="{FF2B5EF4-FFF2-40B4-BE49-F238E27FC236}">
                <a16:creationId xmlns:a16="http://schemas.microsoft.com/office/drawing/2014/main" id="{353F6414-3B35-4174-B310-CAB0034FFA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7257"/>
            <a:ext cx="10515600" cy="1325563"/>
          </a:xfrm>
        </p:spPr>
        <p:txBody>
          <a:bodyPr/>
          <a:lstStyle>
            <a:lvl1pPr>
              <a:defRPr b="1">
                <a:solidFill>
                  <a:sysClr val="windowText" lastClr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2735188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eet team -1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 Placeholder b">
            <a:extLst>
              <a:ext uri="{FF2B5EF4-FFF2-40B4-BE49-F238E27FC236}">
                <a16:creationId xmlns:a16="http://schemas.microsoft.com/office/drawing/2014/main" id="{78489BB8-0A91-4510-A4E7-3681D7876E97}"/>
              </a:ext>
            </a:extLst>
          </p:cNvPr>
          <p:cNvSpPr>
            <a:spLocks noGrp="1"/>
          </p:cNvSpPr>
          <p:nvPr>
            <p:ph sz="half" idx="17" hasCustomPrompt="1"/>
          </p:nvPr>
        </p:nvSpPr>
        <p:spPr>
          <a:xfrm>
            <a:off x="4180502" y="5356246"/>
            <a:ext cx="3848178" cy="263702"/>
          </a:xfrm>
        </p:spPr>
        <p:txBody>
          <a:bodyPr>
            <a:noAutofit/>
          </a:bodyPr>
          <a:lstStyle>
            <a:lvl1pPr marL="0" indent="0" algn="ctr">
              <a:buNone/>
              <a:defRPr sz="1400" spc="0" baseline="0">
                <a:solidFill>
                  <a:srgbClr val="616265"/>
                </a:solidFill>
                <a:latin typeface="Open Sans Light ITALIC" panose="020B0306030504020204" pitchFamily="34" charset="0"/>
                <a:ea typeface="Open Sans Light ITALIC" panose="020B0306030504020204" pitchFamily="34" charset="0"/>
                <a:cs typeface="Open Sans Light ITALIC" panose="020B0306030504020204" pitchFamily="34" charset="0"/>
              </a:defRPr>
            </a:lvl1pPr>
            <a:lvl2pPr marL="457200" indent="0">
              <a:buNone/>
              <a:defRPr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2pPr>
            <a:lvl3pPr marL="914400" indent="0">
              <a:buNone/>
              <a:defRPr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3pPr>
            <a:lvl4pPr marL="1371600" indent="0">
              <a:buNone/>
              <a:defRPr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4pPr>
            <a:lvl5pPr marL="1828800" indent="0">
              <a:buNone/>
              <a:defRPr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5pPr>
          </a:lstStyle>
          <a:p>
            <a:pPr lvl="0"/>
            <a:r>
              <a:rPr lang="en-US"/>
              <a:t>Title Here</a:t>
            </a:r>
          </a:p>
        </p:txBody>
      </p:sp>
      <p:sp>
        <p:nvSpPr>
          <p:cNvPr id="17" name="Text Placeholder a">
            <a:extLst>
              <a:ext uri="{FF2B5EF4-FFF2-40B4-BE49-F238E27FC236}">
                <a16:creationId xmlns:a16="http://schemas.microsoft.com/office/drawing/2014/main" id="{7F0C7D94-0A8B-4E2F-BD78-C049C5011E63}"/>
              </a:ext>
            </a:extLst>
          </p:cNvPr>
          <p:cNvSpPr>
            <a:spLocks noGrp="1"/>
          </p:cNvSpPr>
          <p:nvPr>
            <p:ph sz="half" idx="16" hasCustomPrompt="1"/>
          </p:nvPr>
        </p:nvSpPr>
        <p:spPr>
          <a:xfrm>
            <a:off x="4180502" y="5092544"/>
            <a:ext cx="3848178" cy="263702"/>
          </a:xfrm>
        </p:spPr>
        <p:txBody>
          <a:bodyPr>
            <a:normAutofit/>
          </a:bodyPr>
          <a:lstStyle>
            <a:lvl1pPr marL="0" indent="0" algn="ctr">
              <a:buNone/>
              <a:defRPr sz="1600" spc="100" baseline="0">
                <a:solidFill>
                  <a:srgbClr val="616265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defRPr>
            </a:lvl1pPr>
            <a:lvl2pPr marL="457200" indent="0">
              <a:buNone/>
              <a:defRPr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2pPr>
            <a:lvl3pPr marL="914400" indent="0">
              <a:buNone/>
              <a:defRPr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3pPr>
            <a:lvl4pPr marL="1371600" indent="0">
              <a:buNone/>
              <a:defRPr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4pPr>
            <a:lvl5pPr marL="1828800" indent="0">
              <a:buNone/>
              <a:defRPr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5pPr>
          </a:lstStyle>
          <a:p>
            <a:pPr lvl="0"/>
            <a:r>
              <a:rPr lang="en-US"/>
              <a:t>NAME HERE</a:t>
            </a: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1E95E197-296B-486D-948A-76666AA18A65}"/>
              </a:ext>
            </a:extLst>
          </p:cNvPr>
          <p:cNvSpPr/>
          <p:nvPr userDrawn="1"/>
        </p:nvSpPr>
        <p:spPr>
          <a:xfrm>
            <a:off x="4606134" y="1795708"/>
            <a:ext cx="2979731" cy="2979731"/>
          </a:xfrm>
          <a:prstGeom prst="ellipse">
            <a:avLst/>
          </a:prstGeom>
          <a:noFill/>
          <a:ln w="38100">
            <a:solidFill>
              <a:srgbClr val="20558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Picture Placeholder">
            <a:extLst>
              <a:ext uri="{FF2B5EF4-FFF2-40B4-BE49-F238E27FC236}">
                <a16:creationId xmlns:a16="http://schemas.microsoft.com/office/drawing/2014/main" id="{EF507428-4A93-42B4-B2E0-CD72394E188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4724399" y="1913973"/>
            <a:ext cx="2743200" cy="2743200"/>
          </a:xfrm>
          <a:prstGeom prst="ellipse">
            <a:avLst/>
          </a:prstGeom>
          <a:noFill/>
        </p:spPr>
        <p:txBody>
          <a:bodyPr/>
          <a:lstStyle>
            <a:lvl1pPr marL="0" indent="0">
              <a:buNone/>
              <a:defRPr sz="32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10" name="Title">
            <a:extLst>
              <a:ext uri="{FF2B5EF4-FFF2-40B4-BE49-F238E27FC236}">
                <a16:creationId xmlns:a16="http://schemas.microsoft.com/office/drawing/2014/main" id="{A29CEF48-00D1-4EC3-AD76-D7D6FAF24E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7257"/>
            <a:ext cx="10515600" cy="1325563"/>
          </a:xfrm>
        </p:spPr>
        <p:txBody>
          <a:bodyPr/>
          <a:lstStyle>
            <a:lvl1pPr>
              <a:defRPr b="1">
                <a:solidFill>
                  <a:sysClr val="windowText" lastClr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651280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eet team -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 Placeholder 2b">
            <a:extLst>
              <a:ext uri="{FF2B5EF4-FFF2-40B4-BE49-F238E27FC236}">
                <a16:creationId xmlns:a16="http://schemas.microsoft.com/office/drawing/2014/main" id="{46DB1E9E-5598-4E21-B6BC-593DBC2C0BE0}"/>
              </a:ext>
            </a:extLst>
          </p:cNvPr>
          <p:cNvSpPr>
            <a:spLocks noGrp="1"/>
          </p:cNvSpPr>
          <p:nvPr>
            <p:ph sz="half" idx="19" hasCustomPrompt="1"/>
          </p:nvPr>
        </p:nvSpPr>
        <p:spPr>
          <a:xfrm>
            <a:off x="6732231" y="5207159"/>
            <a:ext cx="3848178" cy="263702"/>
          </a:xfrm>
        </p:spPr>
        <p:txBody>
          <a:bodyPr>
            <a:noAutofit/>
          </a:bodyPr>
          <a:lstStyle>
            <a:lvl1pPr marL="0" indent="0" algn="ctr">
              <a:buNone/>
              <a:defRPr sz="1400" spc="0" baseline="0">
                <a:solidFill>
                  <a:srgbClr val="616265"/>
                </a:solidFill>
                <a:latin typeface="Open Sans Light ITALIC" panose="020B0306030504020204" pitchFamily="34" charset="0"/>
                <a:ea typeface="Open Sans Light ITALIC" panose="020B0306030504020204" pitchFamily="34" charset="0"/>
                <a:cs typeface="Open Sans Light ITALIC" panose="020B0306030504020204" pitchFamily="34" charset="0"/>
              </a:defRPr>
            </a:lvl1pPr>
            <a:lvl2pPr marL="457200" indent="0">
              <a:buNone/>
              <a:defRPr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2pPr>
            <a:lvl3pPr marL="914400" indent="0">
              <a:buNone/>
              <a:defRPr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3pPr>
            <a:lvl4pPr marL="1371600" indent="0">
              <a:buNone/>
              <a:defRPr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4pPr>
            <a:lvl5pPr marL="1828800" indent="0">
              <a:buNone/>
              <a:defRPr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5pPr>
          </a:lstStyle>
          <a:p>
            <a:pPr lvl="0"/>
            <a:r>
              <a:rPr lang="en-US"/>
              <a:t>Title Here</a:t>
            </a:r>
          </a:p>
        </p:txBody>
      </p:sp>
      <p:sp>
        <p:nvSpPr>
          <p:cNvPr id="19" name="Text Placeholder 2a">
            <a:extLst>
              <a:ext uri="{FF2B5EF4-FFF2-40B4-BE49-F238E27FC236}">
                <a16:creationId xmlns:a16="http://schemas.microsoft.com/office/drawing/2014/main" id="{FB4A923A-27A2-4AB0-887F-2C09A3379A0E}"/>
              </a:ext>
            </a:extLst>
          </p:cNvPr>
          <p:cNvSpPr>
            <a:spLocks noGrp="1"/>
          </p:cNvSpPr>
          <p:nvPr>
            <p:ph sz="half" idx="18" hasCustomPrompt="1"/>
          </p:nvPr>
        </p:nvSpPr>
        <p:spPr>
          <a:xfrm>
            <a:off x="6732231" y="4943457"/>
            <a:ext cx="3848178" cy="263702"/>
          </a:xfrm>
        </p:spPr>
        <p:txBody>
          <a:bodyPr>
            <a:normAutofit/>
          </a:bodyPr>
          <a:lstStyle>
            <a:lvl1pPr marL="0" indent="0" algn="ctr">
              <a:buNone/>
              <a:defRPr sz="1600" spc="100" baseline="0">
                <a:solidFill>
                  <a:srgbClr val="616265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defRPr>
            </a:lvl1pPr>
            <a:lvl2pPr marL="457200" indent="0">
              <a:buNone/>
              <a:defRPr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2pPr>
            <a:lvl3pPr marL="914400" indent="0">
              <a:buNone/>
              <a:defRPr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3pPr>
            <a:lvl4pPr marL="1371600" indent="0">
              <a:buNone/>
              <a:defRPr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4pPr>
            <a:lvl5pPr marL="1828800" indent="0">
              <a:buNone/>
              <a:defRPr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5pPr>
          </a:lstStyle>
          <a:p>
            <a:pPr lvl="0"/>
            <a:r>
              <a:rPr lang="en-US"/>
              <a:t>NAME HERE</a:t>
            </a:r>
          </a:p>
        </p:txBody>
      </p:sp>
      <p:sp>
        <p:nvSpPr>
          <p:cNvPr id="8" name="Picture Placeholder 2">
            <a:extLst>
              <a:ext uri="{FF2B5EF4-FFF2-40B4-BE49-F238E27FC236}">
                <a16:creationId xmlns:a16="http://schemas.microsoft.com/office/drawing/2014/main" id="{EF507428-4A93-42B4-B2E0-CD72394E188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2126455" y="1883152"/>
            <a:ext cx="2743200" cy="2743200"/>
          </a:xfrm>
          <a:prstGeom prst="ellipse">
            <a:avLst/>
          </a:prstGeom>
          <a:noFill/>
        </p:spPr>
        <p:txBody>
          <a:bodyPr/>
          <a:lstStyle>
            <a:lvl1pPr marL="0" indent="0">
              <a:buNone/>
              <a:defRPr sz="32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15" name="Oval 2">
            <a:extLst>
              <a:ext uri="{FF2B5EF4-FFF2-40B4-BE49-F238E27FC236}">
                <a16:creationId xmlns:a16="http://schemas.microsoft.com/office/drawing/2014/main" id="{428F8D71-B409-4E39-8278-084A09EA4E09}"/>
              </a:ext>
            </a:extLst>
          </p:cNvPr>
          <p:cNvSpPr/>
          <p:nvPr userDrawn="1"/>
        </p:nvSpPr>
        <p:spPr>
          <a:xfrm>
            <a:off x="7166454" y="1764886"/>
            <a:ext cx="2979731" cy="2979731"/>
          </a:xfrm>
          <a:prstGeom prst="ellipse">
            <a:avLst/>
          </a:prstGeom>
          <a:noFill/>
          <a:ln w="38100">
            <a:solidFill>
              <a:srgbClr val="20558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 Placeholder 1b">
            <a:extLst>
              <a:ext uri="{FF2B5EF4-FFF2-40B4-BE49-F238E27FC236}">
                <a16:creationId xmlns:a16="http://schemas.microsoft.com/office/drawing/2014/main" id="{78489BB8-0A91-4510-A4E7-3681D7876E97}"/>
              </a:ext>
            </a:extLst>
          </p:cNvPr>
          <p:cNvSpPr>
            <a:spLocks noGrp="1"/>
          </p:cNvSpPr>
          <p:nvPr>
            <p:ph sz="half" idx="17" hasCustomPrompt="1"/>
          </p:nvPr>
        </p:nvSpPr>
        <p:spPr>
          <a:xfrm>
            <a:off x="1573966" y="5207159"/>
            <a:ext cx="3848178" cy="263702"/>
          </a:xfrm>
        </p:spPr>
        <p:txBody>
          <a:bodyPr>
            <a:noAutofit/>
          </a:bodyPr>
          <a:lstStyle>
            <a:lvl1pPr marL="0" indent="0" algn="ctr">
              <a:buNone/>
              <a:defRPr sz="1400" spc="0" baseline="0">
                <a:solidFill>
                  <a:srgbClr val="616265"/>
                </a:solidFill>
                <a:latin typeface="Open Sans Light ITALIC" panose="020B0306030504020204" pitchFamily="34" charset="0"/>
                <a:ea typeface="Open Sans Light ITALIC" panose="020B0306030504020204" pitchFamily="34" charset="0"/>
                <a:cs typeface="Open Sans Light ITALIC" panose="020B0306030504020204" pitchFamily="34" charset="0"/>
              </a:defRPr>
            </a:lvl1pPr>
            <a:lvl2pPr marL="457200" indent="0">
              <a:buNone/>
              <a:defRPr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2pPr>
            <a:lvl3pPr marL="914400" indent="0">
              <a:buNone/>
              <a:defRPr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3pPr>
            <a:lvl4pPr marL="1371600" indent="0">
              <a:buNone/>
              <a:defRPr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4pPr>
            <a:lvl5pPr marL="1828800" indent="0">
              <a:buNone/>
              <a:defRPr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5pPr>
          </a:lstStyle>
          <a:p>
            <a:pPr lvl="0"/>
            <a:r>
              <a:rPr lang="en-US"/>
              <a:t>Title Here</a:t>
            </a:r>
          </a:p>
        </p:txBody>
      </p:sp>
      <p:sp>
        <p:nvSpPr>
          <p:cNvPr id="17" name="Text Placeholder 1a">
            <a:extLst>
              <a:ext uri="{FF2B5EF4-FFF2-40B4-BE49-F238E27FC236}">
                <a16:creationId xmlns:a16="http://schemas.microsoft.com/office/drawing/2014/main" id="{7F0C7D94-0A8B-4E2F-BD78-C049C5011E63}"/>
              </a:ext>
            </a:extLst>
          </p:cNvPr>
          <p:cNvSpPr>
            <a:spLocks noGrp="1"/>
          </p:cNvSpPr>
          <p:nvPr>
            <p:ph sz="half" idx="16" hasCustomPrompt="1"/>
          </p:nvPr>
        </p:nvSpPr>
        <p:spPr>
          <a:xfrm>
            <a:off x="1573966" y="4943457"/>
            <a:ext cx="3848178" cy="263702"/>
          </a:xfrm>
        </p:spPr>
        <p:txBody>
          <a:bodyPr>
            <a:normAutofit/>
          </a:bodyPr>
          <a:lstStyle>
            <a:lvl1pPr marL="0" indent="0" algn="ctr">
              <a:buNone/>
              <a:defRPr sz="1600" spc="100" baseline="0">
                <a:solidFill>
                  <a:srgbClr val="616265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defRPr>
            </a:lvl1pPr>
            <a:lvl2pPr marL="457200" indent="0">
              <a:buNone/>
              <a:defRPr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2pPr>
            <a:lvl3pPr marL="914400" indent="0">
              <a:buNone/>
              <a:defRPr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3pPr>
            <a:lvl4pPr marL="1371600" indent="0">
              <a:buNone/>
              <a:defRPr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4pPr>
            <a:lvl5pPr marL="1828800" indent="0">
              <a:buNone/>
              <a:defRPr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5pPr>
          </a:lstStyle>
          <a:p>
            <a:pPr lvl="0"/>
            <a:r>
              <a:rPr lang="en-US"/>
              <a:t>NAME HERE</a:t>
            </a:r>
          </a:p>
        </p:txBody>
      </p:sp>
      <p:sp>
        <p:nvSpPr>
          <p:cNvPr id="12" name="Picture Placeholder 1">
            <a:extLst>
              <a:ext uri="{FF2B5EF4-FFF2-40B4-BE49-F238E27FC236}">
                <a16:creationId xmlns:a16="http://schemas.microsoft.com/office/drawing/2014/main" id="{D826CE8B-31FB-4ED2-92ED-C93D69D5FEB3}"/>
              </a:ext>
            </a:extLst>
          </p:cNvPr>
          <p:cNvSpPr>
            <a:spLocks noGrp="1"/>
          </p:cNvSpPr>
          <p:nvPr>
            <p:ph type="pic" idx="14"/>
          </p:nvPr>
        </p:nvSpPr>
        <p:spPr>
          <a:xfrm>
            <a:off x="7284720" y="1883152"/>
            <a:ext cx="2743200" cy="2743200"/>
          </a:xfrm>
          <a:prstGeom prst="ellipse">
            <a:avLst/>
          </a:prstGeom>
          <a:noFill/>
        </p:spPr>
        <p:txBody>
          <a:bodyPr/>
          <a:lstStyle>
            <a:lvl1pPr marL="0" indent="0">
              <a:buNone/>
              <a:defRPr sz="32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14" name="Oval 1">
            <a:extLst>
              <a:ext uri="{FF2B5EF4-FFF2-40B4-BE49-F238E27FC236}">
                <a16:creationId xmlns:a16="http://schemas.microsoft.com/office/drawing/2014/main" id="{0822A345-BBDB-4B7F-B49C-1F56538757FE}"/>
              </a:ext>
            </a:extLst>
          </p:cNvPr>
          <p:cNvSpPr/>
          <p:nvPr userDrawn="1"/>
        </p:nvSpPr>
        <p:spPr>
          <a:xfrm>
            <a:off x="2008189" y="1764886"/>
            <a:ext cx="2979731" cy="2979731"/>
          </a:xfrm>
          <a:prstGeom prst="ellipse">
            <a:avLst/>
          </a:prstGeom>
          <a:noFill/>
          <a:ln w="38100">
            <a:solidFill>
              <a:srgbClr val="20558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itle">
            <a:extLst>
              <a:ext uri="{FF2B5EF4-FFF2-40B4-BE49-F238E27FC236}">
                <a16:creationId xmlns:a16="http://schemas.microsoft.com/office/drawing/2014/main" id="{2EF1B20B-C209-4D11-BAA7-482AA51936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319"/>
            <a:ext cx="10515600" cy="1325563"/>
          </a:xfrm>
        </p:spPr>
        <p:txBody>
          <a:bodyPr/>
          <a:lstStyle>
            <a:lvl1pPr>
              <a:defRPr b="1">
                <a:solidFill>
                  <a:sysClr val="windowText" lastClr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878964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.xml"/><Relationship Id="rId3" Type="http://schemas.openxmlformats.org/officeDocument/2006/relationships/slideLayout" Target="../slideLayouts/slideLayout18.xml"/><Relationship Id="rId7" Type="http://schemas.openxmlformats.org/officeDocument/2006/relationships/slideLayout" Target="../slideLayouts/slideLayout22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7.xml"/><Relationship Id="rId1" Type="http://schemas.openxmlformats.org/officeDocument/2006/relationships/slideLayout" Target="../slideLayouts/slideLayout16.xml"/><Relationship Id="rId6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5.xml"/><Relationship Id="rId4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2">
            <a:extLst>
              <a:ext uri="{FF2B5EF4-FFF2-40B4-BE49-F238E27FC236}">
                <a16:creationId xmlns:a16="http://schemas.microsoft.com/office/drawing/2014/main" id="{DBD9DF10-8548-48E9-9E9B-3E2D5A4E4DBB}"/>
              </a:ext>
            </a:extLst>
          </p:cNvPr>
          <p:cNvSpPr/>
          <p:nvPr userDrawn="1"/>
        </p:nvSpPr>
        <p:spPr>
          <a:xfrm>
            <a:off x="0" y="6249635"/>
            <a:ext cx="12192000" cy="608365"/>
          </a:xfrm>
          <a:prstGeom prst="rect">
            <a:avLst/>
          </a:prstGeom>
          <a:solidFill>
            <a:srgbClr val="20558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">
            <a:extLst>
              <a:ext uri="{FF2B5EF4-FFF2-40B4-BE49-F238E27FC236}">
                <a16:creationId xmlns:a16="http://schemas.microsoft.com/office/drawing/2014/main" id="{39EC2936-D94A-4740-B83D-1EA436B25E9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415495"/>
            <a:ext cx="10515600" cy="476146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" name="Title">
            <a:extLst>
              <a:ext uri="{FF2B5EF4-FFF2-40B4-BE49-F238E27FC236}">
                <a16:creationId xmlns:a16="http://schemas.microsoft.com/office/drawing/2014/main" id="{6D548E5B-1AD2-44B7-B761-15D7A14138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7260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pic>
        <p:nvPicPr>
          <p:cNvPr id="5" name="Picture 4" descr="Graphical user interface, text, website&#10;&#10;Description automatically generated">
            <a:extLst>
              <a:ext uri="{FF2B5EF4-FFF2-40B4-BE49-F238E27FC236}">
                <a16:creationId xmlns:a16="http://schemas.microsoft.com/office/drawing/2014/main" id="{64D9F011-CB5C-4B33-AF56-32ACE665A07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910" b="21196"/>
          <a:stretch/>
        </p:blipFill>
        <p:spPr>
          <a:xfrm>
            <a:off x="93544" y="6356350"/>
            <a:ext cx="2384883" cy="365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76977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63" r:id="rId2"/>
    <p:sldLayoutId id="2147483650" r:id="rId3"/>
    <p:sldLayoutId id="2147483652" r:id="rId4"/>
    <p:sldLayoutId id="2147483664" r:id="rId5"/>
    <p:sldLayoutId id="2147483670" r:id="rId6"/>
    <p:sldLayoutId id="2147483669" r:id="rId7"/>
    <p:sldLayoutId id="2147483668" r:id="rId8"/>
    <p:sldLayoutId id="2147483667" r:id="rId9"/>
    <p:sldLayoutId id="2147483665" r:id="rId10"/>
    <p:sldLayoutId id="2147483666" r:id="rId11"/>
    <p:sldLayoutId id="2147483653" r:id="rId12"/>
    <p:sldLayoutId id="2147483654" r:id="rId13"/>
    <p:sldLayoutId id="2147483655" r:id="rId14"/>
    <p:sldLayoutId id="2147483662" r:id="rId15"/>
  </p:sldLayoutIdLst>
  <p:hf sldNum="0" hdr="0" ftr="0"/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4800" b="1" kern="1200">
          <a:solidFill>
            <a:schemeClr val="tx1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b="0" kern="1200">
          <a:solidFill>
            <a:schemeClr val="tx1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014BFFF-AC77-4AAE-BD82-5F0F9D338C6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678130" y="604684"/>
            <a:ext cx="6164826" cy="57516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DC374F2-BBDB-4AAD-918E-8E3653F5D9F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3EAD7CB-C0AB-491B-BB22-2EA28F3A68C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9B2F80-9E1E-4B9E-B6F3-C25FEA4DD84A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4EE5F5B-DB9A-4DEE-9845-04DEFA9030E0}"/>
              </a:ext>
            </a:extLst>
          </p:cNvPr>
          <p:cNvSpPr/>
          <p:nvPr userDrawn="1"/>
        </p:nvSpPr>
        <p:spPr>
          <a:xfrm>
            <a:off x="0" y="0"/>
            <a:ext cx="5265174" cy="6858000"/>
          </a:xfrm>
          <a:prstGeom prst="rect">
            <a:avLst/>
          </a:prstGeom>
          <a:solidFill>
            <a:srgbClr val="20558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2A46030-5DAD-40B2-A5D9-38ADA8DE75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4796" y="2515394"/>
            <a:ext cx="4215581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5875691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3" r:id="rId2"/>
    <p:sldLayoutId id="2147483674" r:id="rId3"/>
    <p:sldLayoutId id="2147483675" r:id="rId4"/>
    <p:sldLayoutId id="2147483676" r:id="rId5"/>
    <p:sldLayoutId id="2147483677" r:id="rId6"/>
    <p:sldLayoutId id="2147483678" r:id="rId7"/>
    <p:sldLayoutId id="2147483679" r:id="rId8"/>
    <p:sldLayoutId id="2147483680" r:id="rId9"/>
    <p:sldLayoutId id="2147483681" r:id="rId10"/>
    <p:sldLayoutId id="2147483682" r:id="rId11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4800" b="1" kern="1200">
          <a:solidFill>
            <a:schemeClr val="bg1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hyperlink" Target="https://www.whitehouse.gov/wp-content/uploads/2022/08/08-2022-OSTP-Public-Access-Memo.pdf" TargetMode="Externa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hyperlink" Target="https://grants.nih.gov/grants/guide/notice-files/NOT-OD-22-213.html" TargetMode="Externa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hyperlink" Target="https://grants.nih.gov/policy/humansubjects/coc.htm" TargetMode="Externa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7.svg"/><Relationship Id="rId5" Type="http://schemas.openxmlformats.org/officeDocument/2006/relationships/image" Target="../media/image26.png"/><Relationship Id="rId4" Type="http://schemas.openxmlformats.org/officeDocument/2006/relationships/image" Target="../media/image25.sv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hyperlink" Target="https://grants.nih.gov/grants/guide/notice-files/NOT-OD-22-214.html" TargetMode="Externa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sharing.nih.gov/genomic-data-sharing-policy" TargetMode="External"/><Relationship Id="rId2" Type="http://schemas.openxmlformats.org/officeDocument/2006/relationships/hyperlink" Target="https://grants.nih.gov/grants/guide/notice-files/NOT-OD-22-198.html" TargetMode="Externa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hyperlink" Target="https://grants.nih.gov/grants/guide/notice-files/NOT-OD-22-198.html" TargetMode="External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3.xml"/><Relationship Id="rId5" Type="http://schemas.openxmlformats.org/officeDocument/2006/relationships/hyperlink" Target="https://sharing.nih.gov/data-management-and-sharing-policy/planning-and-budgeting-DMS/writing-a-data-management-and-sharing-plan#after" TargetMode="External"/><Relationship Id="rId4" Type="http://schemas.openxmlformats.org/officeDocument/2006/relationships/image" Target="../media/image30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hyperlink" Target="https://osp.od.nih.gov/wp-content/uploads/Informed-Consent-Resource-for-Secondary-Research-with-Data-and-Biospecimens.pdf" TargetMode="External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s://sharing.nih.gov/data-management-and-sharing-policy/planning-and-budgeting-DMS/writing-a-data-management-and-sharing-plan#elements-to-include-in-a-data-management-and-sharing-plan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5" Type="http://schemas.openxmlformats.org/officeDocument/2006/relationships/hyperlink" Target="https://sharing.nih.gov/faqs#/data-management-and-sharing-policy.htm?anchor=56549" TargetMode="External"/><Relationship Id="rId4" Type="http://schemas.openxmlformats.org/officeDocument/2006/relationships/hyperlink" Target="https://sharing.nih.gov/data-management-and-sharing-policy/planning-and-budgeting-DMS/writing-a-data-management-and-sharing-plan#after" TargetMode="Externa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s://sharing.nih.gov/faqs#/data-management-and-sharing-policy.htm?anchor=56774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2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https://sharing.nih.gov/data-management-and-sharing-policy/about-data-management-and-sharing-policy/research-covered-under-the-data-management-sharing-policy#after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3" Type="http://schemas.openxmlformats.org/officeDocument/2006/relationships/hyperlink" Target="https://sharing.nih.gov/" TargetMode="External"/><Relationship Id="rId7" Type="http://schemas.openxmlformats.org/officeDocument/2006/relationships/image" Target="../media/image3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3.png"/><Relationship Id="rId5" Type="http://schemas.openxmlformats.org/officeDocument/2006/relationships/hyperlink" Target="mailto:Sharing@nih.gov" TargetMode="External"/><Relationship Id="rId4" Type="http://schemas.openxmlformats.org/officeDocument/2006/relationships/hyperlink" Target="https://sharing.nih.gov/faqs#/data-management-and-sharing-policy.htm" TargetMode="External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hyperlink" Target="https://osp.od.nih.gov/2022/01/25/gearing-up-for-2023-implementing-the-nih-data-management-and-sharing-policy/" TargetMode="External"/><Relationship Id="rId3" Type="http://schemas.openxmlformats.org/officeDocument/2006/relationships/hyperlink" Target="https://grants.nih.gov/grants/guide/listserv.htm" TargetMode="External"/><Relationship Id="rId7" Type="http://schemas.openxmlformats.org/officeDocument/2006/relationships/hyperlink" Target="https://twitter.com/NIH_OSP?s=20&amp;t=2tuFshLdf0xQa6vPP487AA" TargetMode="External"/><Relationship Id="rId2" Type="http://schemas.openxmlformats.org/officeDocument/2006/relationships/hyperlink" Target="https://public.govdelivery.com/accounts/USNIHOER/subscriber/new?qsp=CODE_RED" TargetMode="External"/><Relationship Id="rId1" Type="http://schemas.openxmlformats.org/officeDocument/2006/relationships/slideLayout" Target="../slideLayouts/slideLayout13.xml"/><Relationship Id="rId6" Type="http://schemas.openxmlformats.org/officeDocument/2006/relationships/hyperlink" Target="https://twitter.com/NIHgrants?s=20&amp;t=2tuFshLdf0xQa6vPP487AA" TargetMode="External"/><Relationship Id="rId11" Type="http://schemas.openxmlformats.org/officeDocument/2006/relationships/hyperlink" Target="https://sharing.nih.gov/news-events" TargetMode="External"/><Relationship Id="rId5" Type="http://schemas.openxmlformats.org/officeDocument/2006/relationships/hyperlink" Target="https://public.govdelivery.com/accounts/USNIHOER/signup/32927" TargetMode="External"/><Relationship Id="rId10" Type="http://schemas.openxmlformats.org/officeDocument/2006/relationships/image" Target="../media/image36.png"/><Relationship Id="rId4" Type="http://schemas.openxmlformats.org/officeDocument/2006/relationships/hyperlink" Target="https://osp.od.nih.gov/#boxzilla-11773" TargetMode="External"/><Relationship Id="rId9" Type="http://schemas.openxmlformats.org/officeDocument/2006/relationships/hyperlink" Target="https://nexus.od.nih.gov/all/category/blog/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hyperlink" Target="https://sharing.nih.gov/data-management-and-sharing-policy/about-data-management-and-sharing-policy/research-covered-under-the-data-management-sharing-policy#after" TargetMode="Externa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svg"/><Relationship Id="rId3" Type="http://schemas.openxmlformats.org/officeDocument/2006/relationships/hyperlink" Target="https://sharing.nih.gov/data-management-and-sharing-policy/planning-and-budgeting-DMS/writing-a-data-management-and-sharing-plan#after" TargetMode="External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0.svg"/><Relationship Id="rId5" Type="http://schemas.openxmlformats.org/officeDocument/2006/relationships/image" Target="../media/image9.png"/><Relationship Id="rId4" Type="http://schemas.openxmlformats.org/officeDocument/2006/relationships/hyperlink" Target="https://sharing.nih.gov/data-management-and-sharing-policy/planning-and-budgeting-DMS/budgeting-for-data-management-sharing#after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sharing.nih.gov/data-management-and-sharing-policy/sharing-scientific-data" TargetMode="External"/><Relationship Id="rId7" Type="http://schemas.openxmlformats.org/officeDocument/2006/relationships/image" Target="../media/image16.sv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5.png"/><Relationship Id="rId5" Type="http://schemas.openxmlformats.org/officeDocument/2006/relationships/image" Target="../media/image14.svg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.xml"/><Relationship Id="rId5" Type="http://schemas.openxmlformats.org/officeDocument/2006/relationships/hyperlink" Target="https://sharing.nih.gov/data-management-and-sharing-policy/about-data-management-and-sharing-policy/data-management-and-sharing-policy-overview#after" TargetMode="External"/><Relationship Id="rId4" Type="http://schemas.openxmlformats.org/officeDocument/2006/relationships/image" Target="../media/image1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sharing.nih.gov/sites/default/files/flmngr/DMS%20Webinar_Resource_Slides.pptx" TargetMode="External"/><Relationship Id="rId2" Type="http://schemas.openxmlformats.org/officeDocument/2006/relationships/hyperlink" Target="https://www.youtube.com/watch?v=CgUpwkngj3g" TargetMode="Externa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0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sharing.nih.gov/statements-and-notices" TargetMode="External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C451023A-768F-45E6-8885-028F323E0818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18444" y="3549146"/>
            <a:ext cx="10577689" cy="1571701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>
                <a:solidFill>
                  <a:srgbClr val="20558A"/>
                </a:solidFill>
                <a:latin typeface="Open Sans ExtraBold"/>
                <a:ea typeface="Open Sans ExtraBold"/>
                <a:cs typeface="Open Sans ExtraBold"/>
              </a:rPr>
              <a:t>Part 1</a:t>
            </a:r>
          </a:p>
          <a:p>
            <a:r>
              <a:rPr lang="en-US">
                <a:solidFill>
                  <a:srgbClr val="20558A"/>
                </a:solidFill>
                <a:latin typeface="Open Sans ExtraBold"/>
                <a:ea typeface="Open Sans ExtraBold"/>
                <a:cs typeface="Open Sans ExtraBold"/>
              </a:rPr>
              <a:t>August 11, 2022</a:t>
            </a:r>
          </a:p>
          <a:p>
            <a:r>
              <a:rPr lang="en-US">
                <a:solidFill>
                  <a:srgbClr val="20558A"/>
                </a:solidFill>
                <a:latin typeface="Open Sans ExtraBold"/>
                <a:ea typeface="Open Sans ExtraBold"/>
                <a:cs typeface="Open Sans ExtraBold"/>
              </a:rPr>
              <a:t>1:30 – 3:00 PM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5714B93B-07AA-475A-B92B-534C8CC89F2B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18444" y="1605656"/>
            <a:ext cx="10577689" cy="1571701"/>
          </a:xfrm>
        </p:spPr>
        <p:txBody>
          <a:bodyPr/>
          <a:lstStyle/>
          <a:p>
            <a:r>
              <a:rPr lang="en-US" sz="4800" i="1"/>
              <a:t>Understanding the New NIH Data Management &amp; Sharing Policy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30ACF67-1160-4C64-ABE5-9AC2351216FD}"/>
              </a:ext>
            </a:extLst>
          </p:cNvPr>
          <p:cNvSpPr txBox="1"/>
          <p:nvPr/>
        </p:nvSpPr>
        <p:spPr>
          <a:xfrm>
            <a:off x="2914022" y="217256"/>
            <a:ext cx="704389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>
                <a:solidFill>
                  <a:srgbClr val="F08847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A CONVERSATION WITH NIH</a:t>
            </a:r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A83FE4DE-352F-62FA-0FF3-AEB41D9738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4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-40724" y="3564"/>
            <a:ext cx="12192000" cy="6854436"/>
          </a:xfrm>
          <a:prstGeom prst="rect">
            <a:avLst/>
          </a:prstGeom>
          <a:ln w="38100">
            <a:solidFill>
              <a:srgbClr val="FF9933"/>
            </a:solidFill>
          </a:ln>
          <a:effectLst>
            <a:reflection blurRad="6350" stA="50000" endA="300" endPos="55500" dist="50800" dir="5400000" sy="-100000" algn="bl" rotWithShape="0"/>
          </a:effec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7A49E2FD-3627-48CD-BC10-055660389387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 txBox="1"/>
          <p:nvPr/>
        </p:nvSpPr>
        <p:spPr>
          <a:xfrm>
            <a:off x="245097" y="367225"/>
            <a:ext cx="11698664" cy="1446550"/>
          </a:xfrm>
          <a:prstGeom prst="rect">
            <a:avLst/>
          </a:prstGeom>
          <a:solidFill>
            <a:schemeClr val="bg1"/>
          </a:solidFill>
          <a:ln>
            <a:solidFill>
              <a:srgbClr val="FFC000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4800" b="1">
                <a:solidFill>
                  <a:schemeClr val="accent4">
                    <a:lumMod val="75000"/>
                  </a:schemeClr>
                </a:solidFill>
              </a:rPr>
              <a:t>CONVERSATIONS WITH NIH</a:t>
            </a:r>
          </a:p>
          <a:p>
            <a:pPr algn="ctr"/>
            <a:r>
              <a:rPr lang="en-US" sz="4000" b="1">
                <a:solidFill>
                  <a:schemeClr val="accent4">
                    <a:lumMod val="75000"/>
                  </a:schemeClr>
                </a:solidFill>
              </a:rPr>
              <a:t>Webinar Series – Part 2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2BD7F45-56CC-4798-AEAF-82EF2A4851C7}"/>
              </a:ext>
            </a:extLst>
          </p:cNvPr>
          <p:cNvSpPr txBox="1"/>
          <p:nvPr/>
        </p:nvSpPr>
        <p:spPr>
          <a:xfrm>
            <a:off x="1934925" y="2006524"/>
            <a:ext cx="8344723" cy="1200329"/>
          </a:xfrm>
          <a:prstGeom prst="rect">
            <a:avLst/>
          </a:prstGeom>
          <a:solidFill>
            <a:srgbClr val="D66B00"/>
          </a:solidFill>
          <a:ln w="28575">
            <a:solidFill>
              <a:schemeClr val="accent4">
                <a:lumMod val="75000"/>
              </a:schemeClr>
            </a:solidFill>
          </a:ln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US" sz="3600" b="1" i="1">
                <a:solidFill>
                  <a:schemeClr val="bg1"/>
                </a:solidFill>
              </a:rPr>
              <a:t>Diving Deeper into the New NIH Data Management and Sharing (DMS) Policy</a:t>
            </a:r>
            <a:endParaRPr lang="en-US" sz="3600" b="1" i="1">
              <a:solidFill>
                <a:schemeClr val="bg1"/>
              </a:solidFill>
              <a:cs typeface="Calibri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81F9ADA-9C5B-413C-B46D-AAE59A9DECCD}"/>
              </a:ext>
            </a:extLst>
          </p:cNvPr>
          <p:cNvSpPr txBox="1"/>
          <p:nvPr/>
        </p:nvSpPr>
        <p:spPr>
          <a:xfrm>
            <a:off x="4190928" y="3395188"/>
            <a:ext cx="3832716" cy="523220"/>
          </a:xfrm>
          <a:prstGeom prst="rect">
            <a:avLst/>
          </a:prstGeom>
          <a:solidFill>
            <a:srgbClr val="D66B00"/>
          </a:solidFill>
          <a:ln w="28575">
            <a:solidFill>
              <a:schemeClr val="accent4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b="1" i="1">
                <a:solidFill>
                  <a:schemeClr val="bg1"/>
                </a:solidFill>
              </a:rPr>
              <a:t>September 22, 2022</a:t>
            </a:r>
          </a:p>
        </p:txBody>
      </p:sp>
      <p:pic>
        <p:nvPicPr>
          <p:cNvPr id="13" name="Picture 12" descr="Shape&#10;&#10;Description automatically generated with low confidence">
            <a:extLst>
              <a:ext uri="{FF2B5EF4-FFF2-40B4-BE49-F238E27FC236}">
                <a16:creationId xmlns:a16="http://schemas.microsoft.com/office/drawing/2014/main" id="{51262204-454F-4D44-B439-11FF65DC3C2C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clrChange>
              <a:clrFrom>
                <a:srgbClr val="3B5360"/>
              </a:clrFrom>
              <a:clrTo>
                <a:srgbClr val="3B536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24" y="5803100"/>
            <a:ext cx="1111054" cy="684345"/>
          </a:xfrm>
          <a:prstGeom prst="rect">
            <a:avLst/>
          </a:prstGeom>
        </p:spPr>
      </p:pic>
      <p:pic>
        <p:nvPicPr>
          <p:cNvPr id="15" name="Picture 14" descr="Text&#10;&#10;Description automatically generated">
            <a:extLst>
              <a:ext uri="{FF2B5EF4-FFF2-40B4-BE49-F238E27FC236}">
                <a16:creationId xmlns:a16="http://schemas.microsoft.com/office/drawing/2014/main" id="{D710FFBA-57AA-47D7-B99F-A7E6BCDF966D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C71D3E"/>
              </a:clrFrom>
              <a:clrTo>
                <a:srgbClr val="C71D3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614" b="11477"/>
          <a:stretch/>
        </p:blipFill>
        <p:spPr>
          <a:xfrm>
            <a:off x="1007341" y="5940690"/>
            <a:ext cx="2989624" cy="546755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9EEB9CAA-0D16-490A-B0C3-D883CB835130}"/>
              </a:ext>
            </a:extLst>
          </p:cNvPr>
          <p:cNvSpPr txBox="1"/>
          <p:nvPr/>
        </p:nvSpPr>
        <p:spPr>
          <a:xfrm>
            <a:off x="245097" y="4590624"/>
            <a:ext cx="503482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>
                <a:solidFill>
                  <a:schemeClr val="bg1"/>
                </a:solidFill>
              </a:rPr>
              <a:t>Hosts: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>
                <a:solidFill>
                  <a:schemeClr val="bg1"/>
                </a:solidFill>
              </a:rPr>
              <a:t>NIH Office of Extramural Research (OER)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>
                <a:solidFill>
                  <a:schemeClr val="bg1"/>
                </a:solidFill>
              </a:rPr>
              <a:t>NIH Office of Science Policy (OSP) </a:t>
            </a:r>
          </a:p>
          <a:p>
            <a:endParaRPr lang="en-US" sz="200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784821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7A68AB71-5B71-4B4B-97A2-EB074B6ED4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>
                <a:latin typeface="Open Sans"/>
                <a:ea typeface="Open Sans"/>
                <a:cs typeface="Open Sans"/>
              </a:rPr>
              <a:t>White House OSTP Memo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44D26EBB-6F3C-43F2-9848-9C6FC500DA2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>
              <a:lnSpc>
                <a:spcPct val="108000"/>
              </a:lnSpc>
            </a:pPr>
            <a:r>
              <a:rPr lang="en-US">
                <a:latin typeface="Open Sans"/>
                <a:ea typeface="Open Sans"/>
                <a:cs typeface="Open Sans"/>
              </a:rPr>
              <a:t>Directs all Federal agencies to develop plans to ensure:</a:t>
            </a:r>
          </a:p>
          <a:p>
            <a:pPr lvl="1">
              <a:lnSpc>
                <a:spcPct val="108000"/>
              </a:lnSpc>
            </a:pPr>
            <a:r>
              <a:rPr lang="en-US">
                <a:latin typeface="Open Sans"/>
                <a:ea typeface="Open Sans"/>
                <a:cs typeface="Open Sans"/>
              </a:rPr>
              <a:t>Publications resulting from federally funded research are made freely available and publicly accessible without embargo</a:t>
            </a:r>
          </a:p>
          <a:p>
            <a:pPr lvl="1">
              <a:lnSpc>
                <a:spcPct val="108000"/>
              </a:lnSpc>
            </a:pPr>
            <a:r>
              <a:rPr lang="en-US">
                <a:latin typeface="Open Sans"/>
                <a:ea typeface="Open Sans"/>
                <a:cs typeface="Open Sans"/>
              </a:rPr>
              <a:t>Scientific data underlying publications should be made accessible at time of publication</a:t>
            </a:r>
          </a:p>
          <a:p>
            <a:pPr lvl="1">
              <a:lnSpc>
                <a:spcPct val="108000"/>
              </a:lnSpc>
            </a:pPr>
            <a:r>
              <a:rPr lang="en-US">
                <a:latin typeface="Open Sans"/>
                <a:ea typeface="Open Sans"/>
                <a:cs typeface="Open Sans"/>
              </a:rPr>
              <a:t>Approaches for sharing scientific data not underlying publications</a:t>
            </a:r>
            <a:endParaRPr lang="en-US"/>
          </a:p>
          <a:p>
            <a:pPr>
              <a:lnSpc>
                <a:spcPct val="108000"/>
              </a:lnSpc>
            </a:pPr>
            <a:endParaRPr lang="en-US" sz="1000">
              <a:latin typeface="Open Sans"/>
              <a:ea typeface="Open Sans"/>
              <a:cs typeface="Open Sans"/>
            </a:endParaRPr>
          </a:p>
          <a:p>
            <a:pPr>
              <a:lnSpc>
                <a:spcPct val="108000"/>
              </a:lnSpc>
            </a:pPr>
            <a:r>
              <a:rPr lang="en-US">
                <a:latin typeface="Open Sans"/>
                <a:ea typeface="Open Sans"/>
                <a:cs typeface="Open Sans"/>
              </a:rPr>
              <a:t>Initial agency plans due February 2023 </a:t>
            </a:r>
            <a:endParaRPr lang="en-US"/>
          </a:p>
          <a:p>
            <a:pPr>
              <a:lnSpc>
                <a:spcPct val="108000"/>
              </a:lnSpc>
            </a:pPr>
            <a:endParaRPr lang="en-US" sz="1000">
              <a:latin typeface="Open Sans"/>
              <a:ea typeface="Open Sans"/>
              <a:cs typeface="Open Sans"/>
            </a:endParaRPr>
          </a:p>
          <a:p>
            <a:pPr>
              <a:lnSpc>
                <a:spcPct val="108000"/>
              </a:lnSpc>
            </a:pPr>
            <a:r>
              <a:rPr lang="en-US">
                <a:latin typeface="Open Sans"/>
                <a:ea typeface="Open Sans"/>
                <a:cs typeface="Open Sans"/>
              </a:rPr>
              <a:t>No change anticipated for the NIH DMS Policy</a:t>
            </a:r>
            <a:endParaRPr lang="en-US"/>
          </a:p>
          <a:p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4E627DA-518F-4C66-B923-95D070ECEFC0}"/>
              </a:ext>
            </a:extLst>
          </p:cNvPr>
          <p:cNvSpPr txBox="1"/>
          <p:nvPr/>
        </p:nvSpPr>
        <p:spPr>
          <a:xfrm>
            <a:off x="4292927" y="5934526"/>
            <a:ext cx="2877265" cy="646331"/>
          </a:xfrm>
          <a:prstGeom prst="rect">
            <a:avLst/>
          </a:prstGeom>
          <a:solidFill>
            <a:srgbClr val="C9E6FB"/>
          </a:solidFill>
        </p:spPr>
        <p:txBody>
          <a:bodyPr wrap="square" lIns="91440" tIns="182880" rIns="91440" bIns="182880" rtlCol="0" anchor="t">
            <a:spAutoFit/>
          </a:bodyPr>
          <a:lstStyle/>
          <a:p>
            <a:pPr algn="ctr"/>
            <a:r>
              <a:rPr lang="en-US" b="1">
                <a:hlinkClick r:id="rId2"/>
              </a:rPr>
              <a:t>White House Memo</a:t>
            </a:r>
            <a:endParaRPr lang="en-US" b="1"/>
          </a:p>
        </p:txBody>
      </p:sp>
      <p:pic>
        <p:nvPicPr>
          <p:cNvPr id="2052" name="Picture 4" descr="White House OSTP Consultation - Institute of the North">
            <a:extLst>
              <a:ext uri="{FF2B5EF4-FFF2-40B4-BE49-F238E27FC236}">
                <a16:creationId xmlns:a16="http://schemas.microsoft.com/office/drawing/2014/main" id="{B28BE46E-C466-4239-883B-A9BE4F2663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37745" y="4239628"/>
            <a:ext cx="2571750" cy="1771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171113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7A68AB71-5B71-4B4B-97A2-EB074B6ED4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6600" y="344636"/>
            <a:ext cx="10515600" cy="1325563"/>
          </a:xfrm>
        </p:spPr>
        <p:txBody>
          <a:bodyPr>
            <a:noAutofit/>
          </a:bodyPr>
          <a:lstStyle/>
          <a:p>
            <a:r>
              <a:rPr lang="en-US" sz="3600">
                <a:latin typeface="Open Sans"/>
                <a:ea typeface="Open Sans"/>
                <a:cs typeface="Open Sans"/>
              </a:rPr>
              <a:t>Supplemental information for Protecting Privacy When Sharing Human Research Participant Data</a:t>
            </a:r>
            <a:endParaRPr lang="en-US" sz="3600"/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44D26EBB-6F3C-43F2-9848-9C6FC500DA2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86102"/>
            <a:ext cx="10515600" cy="4871898"/>
          </a:xfrm>
        </p:spPr>
        <p:txBody>
          <a:bodyPr vert="horz" lIns="91440" tIns="45720" rIns="91440" bIns="45720" rtlCol="0" anchor="t">
            <a:normAutofit/>
          </a:bodyPr>
          <a:lstStyle/>
          <a:p>
            <a:pPr>
              <a:lnSpc>
                <a:spcPct val="108000"/>
              </a:lnSpc>
              <a:spcAft>
                <a:spcPts val="600"/>
              </a:spcAft>
            </a:pPr>
            <a:r>
              <a:rPr lang="en-US">
                <a:latin typeface="Open Sans"/>
                <a:ea typeface="Open Sans"/>
                <a:cs typeface="Open Sans"/>
              </a:rPr>
              <a:t>Provides a basic </a:t>
            </a:r>
            <a:r>
              <a:rPr lang="en-US" b="1">
                <a:latin typeface="Open Sans"/>
                <a:ea typeface="Open Sans"/>
                <a:cs typeface="Open Sans"/>
              </a:rPr>
              <a:t>framework for considering how to protect privacy</a:t>
            </a:r>
            <a:r>
              <a:rPr lang="en-US">
                <a:latin typeface="Open Sans"/>
                <a:ea typeface="Open Sans"/>
                <a:cs typeface="Open Sans"/>
              </a:rPr>
              <a:t> when sharing data from human participants</a:t>
            </a:r>
          </a:p>
          <a:p>
            <a:pPr>
              <a:lnSpc>
                <a:spcPct val="108000"/>
              </a:lnSpc>
              <a:spcAft>
                <a:spcPts val="600"/>
              </a:spcAft>
            </a:pPr>
            <a:r>
              <a:rPr lang="en-US">
                <a:latin typeface="Open Sans"/>
                <a:ea typeface="Open Sans"/>
                <a:cs typeface="Open Sans"/>
              </a:rPr>
              <a:t>Not intended as a guide for regulatory compliance </a:t>
            </a:r>
          </a:p>
          <a:p>
            <a:pPr>
              <a:lnSpc>
                <a:spcPct val="108000"/>
              </a:lnSpc>
              <a:spcAft>
                <a:spcPts val="600"/>
              </a:spcAft>
            </a:pPr>
            <a:r>
              <a:rPr lang="en-US" b="1">
                <a:latin typeface="Open Sans"/>
                <a:ea typeface="Open Sans"/>
                <a:cs typeface="Open Sans"/>
              </a:rPr>
              <a:t>Broadly applicable </a:t>
            </a:r>
            <a:r>
              <a:rPr lang="en-US">
                <a:latin typeface="Open Sans"/>
                <a:ea typeface="Open Sans"/>
                <a:cs typeface="Open Sans"/>
              </a:rPr>
              <a:t>to different research contexts </a:t>
            </a:r>
          </a:p>
          <a:p>
            <a:pPr>
              <a:lnSpc>
                <a:spcPct val="108000"/>
              </a:lnSpc>
              <a:spcAft>
                <a:spcPts val="600"/>
              </a:spcAft>
            </a:pPr>
            <a:r>
              <a:rPr lang="en-US">
                <a:latin typeface="Open Sans"/>
                <a:ea typeface="Open Sans"/>
                <a:cs typeface="Open Sans"/>
              </a:rPr>
              <a:t>Establishes shared principles, provides best practices, and offers considerations for determining </a:t>
            </a:r>
            <a:r>
              <a:rPr lang="en-US" b="1">
                <a:latin typeface="Open Sans"/>
                <a:ea typeface="Open Sans"/>
                <a:cs typeface="Open Sans"/>
              </a:rPr>
              <a:t>whether to control access to data  </a:t>
            </a:r>
            <a:endParaRPr lang="en-US" b="1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4FC4CEF-EBE8-4943-BB33-0ED42D8DD98B}"/>
              </a:ext>
            </a:extLst>
          </p:cNvPr>
          <p:cNvSpPr txBox="1"/>
          <p:nvPr/>
        </p:nvSpPr>
        <p:spPr>
          <a:xfrm>
            <a:off x="4292927" y="5934526"/>
            <a:ext cx="2877265" cy="646331"/>
          </a:xfrm>
          <a:prstGeom prst="rect">
            <a:avLst/>
          </a:prstGeom>
          <a:solidFill>
            <a:srgbClr val="C9E6FB"/>
          </a:solidFill>
        </p:spPr>
        <p:txBody>
          <a:bodyPr wrap="square" lIns="91440" tIns="182880" rIns="91440" bIns="182880" rtlCol="0" anchor="t">
            <a:spAutoFit/>
          </a:bodyPr>
          <a:lstStyle/>
          <a:p>
            <a:pPr algn="ctr"/>
            <a:r>
              <a:rPr lang="en-US" sz="1800" b="1">
                <a:latin typeface="Open Sans"/>
                <a:ea typeface="Open Sans"/>
                <a:cs typeface="Open Sans"/>
                <a:hlinkClick r:id="rId2"/>
              </a:rPr>
              <a:t>NOT-OD-22-213</a:t>
            </a:r>
            <a:endParaRPr lang="en-US" b="1"/>
          </a:p>
        </p:txBody>
      </p:sp>
    </p:spTree>
    <p:extLst>
      <p:ext uri="{BB962C8B-B14F-4D97-AF65-F5344CB8AC3E}">
        <p14:creationId xmlns:p14="http://schemas.microsoft.com/office/powerpoint/2010/main" val="382102878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7A68AB71-5B71-4B4B-97A2-EB074B6ED4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2963" y="291335"/>
            <a:ext cx="11060837" cy="1325563"/>
          </a:xfr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3600">
                <a:latin typeface="Open Sans"/>
                <a:ea typeface="Open Sans"/>
                <a:cs typeface="Open Sans"/>
              </a:rPr>
              <a:t>Best Practices for Protecting Privacy When Sharing Human Research Participant Data</a:t>
            </a:r>
            <a:endParaRPr lang="en-US" sz="3600"/>
          </a:p>
        </p:txBody>
      </p:sp>
      <p:graphicFrame>
        <p:nvGraphicFramePr>
          <p:cNvPr id="4" name="Diagram 3" descr="Best Practices for Protecting Privacy When Sharing Human Research Participant Data&#10;">
            <a:extLst>
              <a:ext uri="{FF2B5EF4-FFF2-40B4-BE49-F238E27FC236}">
                <a16:creationId xmlns:a16="http://schemas.microsoft.com/office/drawing/2014/main" id="{B9007268-5FCB-4BBB-A1D4-7190D0D58DC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278151052"/>
              </p:ext>
            </p:extLst>
          </p:nvPr>
        </p:nvGraphicFramePr>
        <p:xfrm>
          <a:off x="1473693" y="1701477"/>
          <a:ext cx="9753750" cy="475258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pSp>
        <p:nvGrpSpPr>
          <p:cNvPr id="12" name="Group 11">
            <a:extLst>
              <a:ext uri="{FF2B5EF4-FFF2-40B4-BE49-F238E27FC236}">
                <a16:creationId xmlns:a16="http://schemas.microsoft.com/office/drawing/2014/main" id="{2B83228F-2F3E-450D-8B59-6E60B3C2B6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399501" y="2015231"/>
            <a:ext cx="825624" cy="816746"/>
            <a:chOff x="417257" y="2015231"/>
            <a:chExt cx="825624" cy="816746"/>
          </a:xfrm>
        </p:grpSpPr>
        <p:sp>
          <p:nvSpPr>
            <p:cNvPr id="2" name="TextBox 1">
              <a:extLst>
                <a:ext uri="{FF2B5EF4-FFF2-40B4-BE49-F238E27FC236}">
                  <a16:creationId xmlns:a16="http://schemas.microsoft.com/office/drawing/2014/main" id="{2185E93E-0FF1-4BF9-9110-42EB0DB4474C}"/>
                </a:ext>
              </a:extLst>
            </p:cNvPr>
            <p:cNvSpPr txBox="1"/>
            <p:nvPr/>
          </p:nvSpPr>
          <p:spPr>
            <a:xfrm>
              <a:off x="577055" y="2068496"/>
              <a:ext cx="64807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/>
                <a:t>1.</a:t>
              </a:r>
            </a:p>
          </p:txBody>
        </p:sp>
        <p:sp>
          <p:nvSpPr>
            <p:cNvPr id="5" name="Oval 4">
              <a:extLst>
                <a:ext uri="{FF2B5EF4-FFF2-40B4-BE49-F238E27FC236}">
                  <a16:creationId xmlns:a16="http://schemas.microsoft.com/office/drawing/2014/main" id="{732F07FA-5737-4EE1-8C4E-BF9C49986953}"/>
                </a:ext>
              </a:extLst>
            </p:cNvPr>
            <p:cNvSpPr/>
            <p:nvPr/>
          </p:nvSpPr>
          <p:spPr>
            <a:xfrm>
              <a:off x="417257" y="2015231"/>
              <a:ext cx="825624" cy="816746"/>
            </a:xfrm>
            <a:prstGeom prst="ellipse">
              <a:avLst/>
            </a:prstGeom>
            <a:noFill/>
            <a:ln w="38100">
              <a:solidFill>
                <a:srgbClr val="F279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6ED2E683-1B75-4117-B1DC-22D78C2115E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399501" y="3866226"/>
            <a:ext cx="825624" cy="816746"/>
            <a:chOff x="399501" y="3866226"/>
            <a:chExt cx="825624" cy="816746"/>
          </a:xfrm>
        </p:grpSpPr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FA73C31A-CA2B-446B-BF7F-205BAA9ECC31}"/>
                </a:ext>
              </a:extLst>
            </p:cNvPr>
            <p:cNvSpPr txBox="1"/>
            <p:nvPr/>
          </p:nvSpPr>
          <p:spPr>
            <a:xfrm>
              <a:off x="559299" y="3919491"/>
              <a:ext cx="64807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/>
                <a:t>2.</a:t>
              </a:r>
            </a:p>
          </p:txBody>
        </p:sp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8FD04C33-A919-4EE2-BBEF-AA4F04296230}"/>
                </a:ext>
              </a:extLst>
            </p:cNvPr>
            <p:cNvSpPr/>
            <p:nvPr/>
          </p:nvSpPr>
          <p:spPr>
            <a:xfrm>
              <a:off x="399501" y="3866226"/>
              <a:ext cx="825624" cy="816746"/>
            </a:xfrm>
            <a:prstGeom prst="ellipse">
              <a:avLst/>
            </a:prstGeom>
            <a:noFill/>
            <a:ln w="38100">
              <a:solidFill>
                <a:srgbClr val="F279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CA573E2D-4B50-4995-88D5-75CD10CEC3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399501" y="5381348"/>
            <a:ext cx="825624" cy="816746"/>
            <a:chOff x="417257" y="5381348"/>
            <a:chExt cx="825624" cy="816746"/>
          </a:xfrm>
        </p:grpSpPr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B723333E-F6C9-4084-8080-BD6AA1C02300}"/>
                </a:ext>
              </a:extLst>
            </p:cNvPr>
            <p:cNvSpPr txBox="1"/>
            <p:nvPr/>
          </p:nvSpPr>
          <p:spPr>
            <a:xfrm>
              <a:off x="577055" y="5434613"/>
              <a:ext cx="64807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/>
                <a:t>3.</a:t>
              </a:r>
            </a:p>
          </p:txBody>
        </p:sp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C6F35344-DD0D-4191-AD23-71DD563C2362}"/>
                </a:ext>
              </a:extLst>
            </p:cNvPr>
            <p:cNvSpPr/>
            <p:nvPr/>
          </p:nvSpPr>
          <p:spPr>
            <a:xfrm>
              <a:off x="417257" y="5381348"/>
              <a:ext cx="825624" cy="816746"/>
            </a:xfrm>
            <a:prstGeom prst="ellipse">
              <a:avLst/>
            </a:prstGeom>
            <a:noFill/>
            <a:ln w="38100">
              <a:solidFill>
                <a:srgbClr val="F279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419262545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D5A4EE67-FB41-47CA-88F5-216422154F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214489" y="193167"/>
            <a:ext cx="12182475" cy="1325563"/>
          </a:xfrm>
        </p:spPr>
        <p:txBody>
          <a:bodyPr>
            <a:normAutofit fontScale="90000"/>
          </a:bodyPr>
          <a:lstStyle/>
          <a:p>
            <a:r>
              <a:rPr lang="en-US">
                <a:latin typeface="Open Sans"/>
                <a:ea typeface="Open Sans"/>
                <a:cs typeface="Open Sans"/>
              </a:rPr>
              <a:t>Sharing Scientific Data Protected by a Certificate of Confidentiality (CoC)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9D2A65D-C517-47BE-B4D2-B1F9B60F2F9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81038" y="2077669"/>
            <a:ext cx="7862508" cy="3532910"/>
          </a:xfrm>
        </p:spPr>
        <p:txBody>
          <a:bodyPr vert="horz" lIns="91440" tIns="45720" rIns="91440" bIns="45720" rtlCol="0" anchor="t">
            <a:normAutofit/>
          </a:bodyPr>
          <a:lstStyle/>
          <a:p>
            <a:pPr>
              <a:lnSpc>
                <a:spcPct val="108000"/>
              </a:lnSpc>
              <a:spcAft>
                <a:spcPts val="1200"/>
              </a:spcAft>
            </a:pPr>
            <a:r>
              <a:rPr lang="en-US">
                <a:latin typeface="Open Sans"/>
                <a:ea typeface="Open Sans"/>
                <a:cs typeface="Open Sans"/>
              </a:rPr>
              <a:t>Scientific data protected by CoCs </a:t>
            </a:r>
            <a:r>
              <a:rPr lang="en-US" u="sng">
                <a:latin typeface="Open Sans"/>
                <a:ea typeface="Open Sans"/>
                <a:cs typeface="Open Sans"/>
              </a:rPr>
              <a:t>can</a:t>
            </a:r>
            <a:r>
              <a:rPr lang="en-US">
                <a:latin typeface="Open Sans"/>
                <a:ea typeface="Open Sans"/>
                <a:cs typeface="Open Sans"/>
              </a:rPr>
              <a:t> be shared in a manner consistent with those protections.  </a:t>
            </a:r>
          </a:p>
          <a:p>
            <a:pPr>
              <a:lnSpc>
                <a:spcPct val="108000"/>
              </a:lnSpc>
              <a:spcAft>
                <a:spcPts val="1200"/>
              </a:spcAft>
            </a:pPr>
            <a:r>
              <a:rPr lang="en-US">
                <a:latin typeface="Open Sans"/>
                <a:ea typeface="Open Sans"/>
                <a:cs typeface="Open Sans"/>
              </a:rPr>
              <a:t>CoC protections are </a:t>
            </a:r>
            <a:r>
              <a:rPr lang="en-US" u="sng">
                <a:latin typeface="Open Sans"/>
                <a:ea typeface="Open Sans"/>
                <a:cs typeface="Open Sans"/>
              </a:rPr>
              <a:t>not</a:t>
            </a:r>
            <a:r>
              <a:rPr lang="en-US">
                <a:latin typeface="Open Sans"/>
                <a:ea typeface="Open Sans"/>
                <a:cs typeface="Open Sans"/>
              </a:rPr>
              <a:t> a barrier to the responsible sharing of data envisioned in the DMS Policy</a:t>
            </a:r>
            <a:endParaRPr lang="en-US"/>
          </a:p>
          <a:p>
            <a:pPr marL="0" indent="0">
              <a:buNone/>
            </a:pPr>
            <a:endParaRPr lang="en-US" b="1">
              <a:solidFill>
                <a:srgbClr val="000000"/>
              </a:solidFill>
              <a:latin typeface="Open Sans"/>
              <a:ea typeface="Open Sans"/>
              <a:cs typeface="Open Sans"/>
            </a:endParaRPr>
          </a:p>
        </p:txBody>
      </p:sp>
      <p:pic>
        <p:nvPicPr>
          <p:cNvPr id="1028" name="Picture 4">
            <a:extLst>
              <a:ext uri="{FF2B5EF4-FFF2-40B4-BE49-F238E27FC236}">
                <a16:creationId xmlns:a16="http://schemas.microsoft.com/office/drawing/2014/main" id="{8F878F00-4DD0-4951-85E7-50A1984327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95159" y="2364536"/>
            <a:ext cx="3173273" cy="23090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85328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D5A4EE67-FB41-47CA-88F5-216422154F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>
            <a:normAutofit/>
          </a:bodyPr>
          <a:lstStyle/>
          <a:p>
            <a:r>
              <a:rPr lang="en-US" sz="3600">
                <a:latin typeface="Open Sans"/>
                <a:ea typeface="Open Sans"/>
                <a:cs typeface="Open Sans"/>
              </a:rPr>
              <a:t>Certificates of Confidentiality (CoC)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C3C4670-31A7-492D-8D0C-8C232ECC7BF6}"/>
              </a:ext>
            </a:extLst>
          </p:cNvPr>
          <p:cNvSpPr txBox="1"/>
          <p:nvPr/>
        </p:nvSpPr>
        <p:spPr>
          <a:xfrm>
            <a:off x="4195342" y="6000550"/>
            <a:ext cx="3677028" cy="646331"/>
          </a:xfrm>
          <a:prstGeom prst="rect">
            <a:avLst/>
          </a:prstGeom>
          <a:solidFill>
            <a:srgbClr val="C9E6FB"/>
          </a:solidFill>
        </p:spPr>
        <p:txBody>
          <a:bodyPr wrap="square" lIns="91440" tIns="182880" rIns="91440" bIns="182880" rtlCol="0" anchor="t">
            <a:spAutoFit/>
          </a:bodyPr>
          <a:lstStyle/>
          <a:p>
            <a:pPr algn="ctr"/>
            <a:r>
              <a:rPr lang="en-US" b="1">
                <a:hlinkClick r:id="rId2"/>
              </a:rPr>
              <a:t>Certificates of Confidentiality</a:t>
            </a:r>
            <a:endParaRPr lang="en-US" b="1"/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6C50797D-85FE-4429-A068-704A80B474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523781" y="2003563"/>
            <a:ext cx="11203621" cy="1325563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9D2A65D-C517-47BE-B4D2-B1F9B60F2F9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00075" y="1235762"/>
            <a:ext cx="10991850" cy="4684889"/>
          </a:xfrm>
        </p:spPr>
        <p:txBody>
          <a:bodyPr vert="horz" lIns="91440" tIns="45720" rIns="91440" bIns="45720" rtlCol="0" anchor="t">
            <a:normAutofit/>
          </a:bodyPr>
          <a:lstStyle/>
          <a:p>
            <a:pPr>
              <a:lnSpc>
                <a:spcPct val="108000"/>
              </a:lnSpc>
              <a:spcBef>
                <a:spcPts val="1200"/>
              </a:spcBef>
            </a:pPr>
            <a:r>
              <a:rPr lang="en-US" sz="2000"/>
              <a:t>Ethical and legal obligation to protect participants' privacy and the confidentiality of their data.  </a:t>
            </a:r>
          </a:p>
          <a:p>
            <a:pPr>
              <a:lnSpc>
                <a:spcPct val="108000"/>
              </a:lnSpc>
              <a:spcBef>
                <a:spcPts val="1800"/>
              </a:spcBef>
              <a:spcAft>
                <a:spcPts val="1200"/>
              </a:spcAft>
            </a:pPr>
            <a:r>
              <a:rPr lang="en-US" sz="2000"/>
              <a:t>CoCs </a:t>
            </a:r>
            <a:r>
              <a:rPr lang="en-US" sz="2000" i="0">
                <a:effectLst/>
              </a:rPr>
              <a:t>protect the privacy of research participants by prohibiting compelled disclosures </a:t>
            </a:r>
            <a:r>
              <a:rPr lang="en-US" sz="2000"/>
              <a:t>(e.g. subpoenas, court orders) of their </a:t>
            </a:r>
            <a:r>
              <a:rPr lang="en-US" sz="2000" i="0">
                <a:effectLst/>
              </a:rPr>
              <a:t>identifiable, sensitive research information</a:t>
            </a:r>
            <a:r>
              <a:rPr lang="en-US" sz="2000"/>
              <a:t> that is gathered or used during the course of research</a:t>
            </a:r>
          </a:p>
          <a:p>
            <a:pPr>
              <a:lnSpc>
                <a:spcPct val="108000"/>
              </a:lnSpc>
              <a:spcBef>
                <a:spcPts val="1800"/>
              </a:spcBef>
            </a:pPr>
            <a:r>
              <a:rPr lang="en-US" sz="2000"/>
              <a:t>Definition of “identifiable information”</a:t>
            </a:r>
          </a:p>
          <a:p>
            <a:pPr lvl="1">
              <a:lnSpc>
                <a:spcPct val="108000"/>
              </a:lnSpc>
              <a:spcBef>
                <a:spcPts val="1200"/>
              </a:spcBef>
            </a:pPr>
            <a:r>
              <a:rPr lang="en-US" sz="1800"/>
              <a:t>Information through which an individual is identified; or</a:t>
            </a:r>
          </a:p>
          <a:p>
            <a:pPr lvl="1">
              <a:lnSpc>
                <a:spcPct val="108000"/>
              </a:lnSpc>
              <a:spcBef>
                <a:spcPts val="1200"/>
              </a:spcBef>
              <a:buFont typeface="Arial,Sans-Serif"/>
              <a:buChar char="•"/>
            </a:pPr>
            <a:r>
              <a:rPr lang="en-US" sz="1800"/>
              <a:t>Information for which there is at least a very small risk, that some combination of the information, a request for the information, and other available data sources could be used to deduce the identify of an individual</a:t>
            </a:r>
          </a:p>
          <a:p>
            <a:pPr>
              <a:lnSpc>
                <a:spcPct val="108000"/>
              </a:lnSpc>
              <a:spcBef>
                <a:spcPts val="1200"/>
              </a:spcBef>
            </a:pPr>
            <a:r>
              <a:rPr lang="en-US" sz="2000"/>
              <a:t>Limited circumstances under which disclosure of protected information is required</a:t>
            </a:r>
          </a:p>
        </p:txBody>
      </p:sp>
    </p:spTree>
    <p:extLst>
      <p:ext uri="{BB962C8B-B14F-4D97-AF65-F5344CB8AC3E}">
        <p14:creationId xmlns:p14="http://schemas.microsoft.com/office/powerpoint/2010/main" val="18710285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7A68AB71-5B71-4B4B-97A2-EB074B6ED4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89286"/>
            <a:ext cx="10515600" cy="1325563"/>
          </a:xfrm>
        </p:spPr>
        <p:txBody>
          <a:bodyPr>
            <a:normAutofit fontScale="90000"/>
          </a:bodyPr>
          <a:lstStyle/>
          <a:p>
            <a:r>
              <a:rPr lang="en-US">
                <a:latin typeface="Open Sans"/>
                <a:ea typeface="Open Sans"/>
                <a:cs typeface="Open Sans"/>
              </a:rPr>
              <a:t>Factors to Consider: Type of Access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44D26EBB-6F3C-43F2-9848-9C6FC500DA2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38716" y="1617348"/>
            <a:ext cx="5181600" cy="4379106"/>
          </a:xfrm>
        </p:spPr>
        <p:txBody>
          <a:bodyPr vert="horz" lIns="91440" tIns="45720" rIns="91440" bIns="45720" rtlCol="0" anchor="t">
            <a:normAutofit lnSpcReduction="10000"/>
          </a:bodyPr>
          <a:lstStyle/>
          <a:p>
            <a:pPr marL="457200" lvl="1" indent="0">
              <a:lnSpc>
                <a:spcPct val="108000"/>
              </a:lnSpc>
              <a:buNone/>
            </a:pPr>
            <a:r>
              <a:rPr lang="en-US" sz="3000">
                <a:latin typeface="Open Sans"/>
                <a:ea typeface="Open Sans"/>
                <a:cs typeface="Open Sans"/>
              </a:rPr>
              <a:t>Sharing through </a:t>
            </a:r>
            <a:r>
              <a:rPr lang="en-US" sz="3000" b="1">
                <a:latin typeface="Open Sans"/>
                <a:ea typeface="Open Sans"/>
                <a:cs typeface="Open Sans"/>
              </a:rPr>
              <a:t>controlled access</a:t>
            </a:r>
            <a:r>
              <a:rPr lang="en-US" sz="3000">
                <a:latin typeface="Open Sans"/>
                <a:ea typeface="Open Sans"/>
                <a:cs typeface="Open Sans"/>
              </a:rPr>
              <a:t> if… </a:t>
            </a:r>
          </a:p>
          <a:p>
            <a:pPr>
              <a:lnSpc>
                <a:spcPct val="108000"/>
              </a:lnSpc>
              <a:spcBef>
                <a:spcPts val="1800"/>
              </a:spcBef>
            </a:pPr>
            <a:r>
              <a:rPr lang="en-US" sz="2400">
                <a:latin typeface="Open Sans"/>
                <a:ea typeface="Open Sans"/>
                <a:cs typeface="Open Sans"/>
              </a:rPr>
              <a:t>Explicit limitations on sharing</a:t>
            </a:r>
          </a:p>
          <a:p>
            <a:pPr>
              <a:lnSpc>
                <a:spcPct val="108000"/>
              </a:lnSpc>
              <a:spcBef>
                <a:spcPts val="1200"/>
              </a:spcBef>
            </a:pPr>
            <a:r>
              <a:rPr lang="en-US" sz="2400">
                <a:latin typeface="Open Sans"/>
                <a:ea typeface="Open Sans"/>
                <a:cs typeface="Open Sans"/>
              </a:rPr>
              <a:t>Data pose particular risks to participants or groups </a:t>
            </a:r>
          </a:p>
          <a:p>
            <a:pPr>
              <a:lnSpc>
                <a:spcPct val="108000"/>
              </a:lnSpc>
              <a:spcBef>
                <a:spcPts val="1200"/>
              </a:spcBef>
            </a:pPr>
            <a:r>
              <a:rPr lang="en-US" sz="2400">
                <a:latin typeface="Open Sans"/>
                <a:ea typeface="Open Sans"/>
                <a:cs typeface="Open Sans"/>
              </a:rPr>
              <a:t>Data cannot be sufficiently de-identified </a:t>
            </a:r>
          </a:p>
          <a:p>
            <a:pPr>
              <a:lnSpc>
                <a:spcPct val="108000"/>
              </a:lnSpc>
              <a:spcBef>
                <a:spcPts val="1200"/>
              </a:spcBef>
            </a:pPr>
            <a:r>
              <a:rPr lang="en-US" sz="2400">
                <a:latin typeface="Open Sans"/>
                <a:ea typeface="Open Sans"/>
                <a:cs typeface="Open Sans"/>
              </a:rPr>
              <a:t>Unanticipated risks are discovered after initial planning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131AE65-147B-46D0-88BD-6362ED8C647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096000" y="1722047"/>
            <a:ext cx="5511797" cy="4379106"/>
          </a:xfrm>
        </p:spPr>
        <p:txBody>
          <a:bodyPr/>
          <a:lstStyle/>
          <a:p>
            <a:pPr marL="914400" lvl="2" indent="0">
              <a:lnSpc>
                <a:spcPct val="108000"/>
              </a:lnSpc>
              <a:buNone/>
            </a:pPr>
            <a:r>
              <a:rPr lang="en-US" sz="2800">
                <a:latin typeface="Open Sans"/>
                <a:ea typeface="Open Sans"/>
                <a:cs typeface="Open Sans"/>
              </a:rPr>
              <a:t>Sharing through </a:t>
            </a:r>
            <a:r>
              <a:rPr lang="en-US" sz="2800" b="1">
                <a:latin typeface="Open Sans"/>
                <a:ea typeface="Open Sans"/>
                <a:cs typeface="Open Sans"/>
              </a:rPr>
              <a:t>unrestricted access</a:t>
            </a:r>
            <a:r>
              <a:rPr lang="en-US" sz="2800">
                <a:latin typeface="Open Sans"/>
                <a:ea typeface="Open Sans"/>
                <a:cs typeface="Open Sans"/>
              </a:rPr>
              <a:t> if….</a:t>
            </a:r>
            <a:endParaRPr lang="en-US" sz="3200"/>
          </a:p>
          <a:p>
            <a:pPr lvl="1">
              <a:lnSpc>
                <a:spcPct val="108000"/>
              </a:lnSpc>
              <a:spcBef>
                <a:spcPts val="1800"/>
              </a:spcBef>
            </a:pPr>
            <a:r>
              <a:rPr lang="en-US" sz="2200">
                <a:latin typeface="Open Sans"/>
                <a:ea typeface="Open Sans"/>
                <a:cs typeface="Open Sans"/>
              </a:rPr>
              <a:t>Explicitly consented for unrestricted sharing</a:t>
            </a:r>
            <a:endParaRPr lang="en-US" sz="2200"/>
          </a:p>
          <a:p>
            <a:pPr lvl="1">
              <a:lnSpc>
                <a:spcPct val="108000"/>
              </a:lnSpc>
              <a:spcBef>
                <a:spcPts val="1200"/>
              </a:spcBef>
            </a:pPr>
            <a:r>
              <a:rPr lang="en-US" sz="2200">
                <a:latin typeface="Open Sans"/>
                <a:ea typeface="Open Sans"/>
                <a:cs typeface="Open Sans"/>
              </a:rPr>
              <a:t>De-identified and institutional review finds unrestricted sharing poses very low risk </a:t>
            </a:r>
            <a:endParaRPr lang="en-US" sz="2200"/>
          </a:p>
          <a:p>
            <a:endParaRPr lang="en-US"/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042DB0E6-8D27-45D9-8B29-3CBC0D2E7D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6096000" y="3067050"/>
            <a:ext cx="0" cy="2712861"/>
          </a:xfrm>
          <a:prstGeom prst="line">
            <a:avLst/>
          </a:prstGeom>
          <a:ln w="38100">
            <a:solidFill>
              <a:srgbClr val="20558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Graphic 6" descr="Lock with solid fill">
            <a:extLst>
              <a:ext uri="{FF2B5EF4-FFF2-40B4-BE49-F238E27FC236}">
                <a16:creationId xmlns:a16="http://schemas.microsoft.com/office/drawing/2014/main" id="{EFD01000-3222-4369-963B-DED063EB90F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41585" y="1514849"/>
            <a:ext cx="994261" cy="994261"/>
          </a:xfrm>
          <a:prstGeom prst="rect">
            <a:avLst/>
          </a:prstGeom>
        </p:spPr>
      </p:pic>
      <p:pic>
        <p:nvPicPr>
          <p:cNvPr id="11" name="Graphic 10" descr="Door Open with solid fill">
            <a:extLst>
              <a:ext uri="{FF2B5EF4-FFF2-40B4-BE49-F238E27FC236}">
                <a16:creationId xmlns:a16="http://schemas.microsoft.com/office/drawing/2014/main" id="{F11660D9-FCBE-42EC-80B6-E5010AB017F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6096000" y="1722047"/>
            <a:ext cx="808677" cy="8086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410231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7A68AB71-5B71-4B4B-97A2-EB074B6ED4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7889" y="333347"/>
            <a:ext cx="10515600" cy="1325563"/>
          </a:xfrm>
        </p:spPr>
        <p:txBody>
          <a:bodyPr>
            <a:noAutofit/>
          </a:bodyPr>
          <a:lstStyle/>
          <a:p>
            <a:pPr>
              <a:lnSpc>
                <a:spcPct val="108000"/>
              </a:lnSpc>
            </a:pPr>
            <a:r>
              <a:rPr lang="en-US" sz="3200">
                <a:latin typeface="Open Sans"/>
                <a:ea typeface="Open Sans"/>
                <a:cs typeface="Open Sans"/>
              </a:rPr>
              <a:t>Responsible Management and Sharing of American Indian/ Alaska Native Participant Data</a:t>
            </a:r>
            <a:endParaRPr lang="en-US" sz="3200"/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44D26EBB-6F3C-43F2-9848-9C6FC500DA2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85243"/>
            <a:ext cx="10515600" cy="3635024"/>
          </a:xfrm>
        </p:spPr>
        <p:txBody>
          <a:bodyPr vert="horz" lIns="91440" tIns="45720" rIns="91440" bIns="45720" rtlCol="0" anchor="t">
            <a:normAutofit/>
          </a:bodyPr>
          <a:lstStyle/>
          <a:p>
            <a:pPr>
              <a:lnSpc>
                <a:spcPct val="108000"/>
              </a:lnSpc>
              <a:spcBef>
                <a:spcPts val="1200"/>
              </a:spcBef>
            </a:pPr>
            <a:r>
              <a:rPr lang="en-US" sz="2400">
                <a:latin typeface="Open Sans"/>
                <a:ea typeface="Open Sans"/>
                <a:cs typeface="Open Sans"/>
              </a:rPr>
              <a:t>Information to assist in developing appropriate DMS Plans  </a:t>
            </a:r>
            <a:endParaRPr lang="en-US" sz="900">
              <a:latin typeface="Open Sans"/>
              <a:ea typeface="Open Sans"/>
              <a:cs typeface="Open Sans"/>
            </a:endParaRPr>
          </a:p>
          <a:p>
            <a:pPr>
              <a:lnSpc>
                <a:spcPct val="108000"/>
              </a:lnSpc>
              <a:spcBef>
                <a:spcPts val="1200"/>
              </a:spcBef>
            </a:pPr>
            <a:r>
              <a:rPr lang="en-US" sz="2400">
                <a:latin typeface="Open Sans"/>
                <a:ea typeface="Open Sans"/>
                <a:cs typeface="Open Sans"/>
              </a:rPr>
              <a:t>Emphasizes:</a:t>
            </a:r>
            <a:endParaRPr lang="en-US" sz="900">
              <a:latin typeface="Open Sans"/>
              <a:ea typeface="Open Sans"/>
              <a:cs typeface="Open Sans"/>
            </a:endParaRPr>
          </a:p>
          <a:p>
            <a:pPr lvl="1">
              <a:lnSpc>
                <a:spcPct val="108000"/>
              </a:lnSpc>
              <a:spcBef>
                <a:spcPts val="1200"/>
              </a:spcBef>
              <a:buFont typeface="Wingdings" panose="020B0604020202020204" pitchFamily="34" charset="0"/>
              <a:buChar char="ü"/>
            </a:pPr>
            <a:r>
              <a:rPr lang="en-US" sz="2000">
                <a:latin typeface="Open Sans"/>
                <a:ea typeface="Open Sans"/>
                <a:cs typeface="Open Sans"/>
              </a:rPr>
              <a:t>Respect for Tribal Sovereignty</a:t>
            </a:r>
            <a:endParaRPr lang="en-US" sz="900">
              <a:latin typeface="Open Sans"/>
              <a:ea typeface="Open Sans"/>
              <a:cs typeface="Open Sans"/>
            </a:endParaRPr>
          </a:p>
          <a:p>
            <a:pPr lvl="1">
              <a:lnSpc>
                <a:spcPct val="108000"/>
              </a:lnSpc>
              <a:spcBef>
                <a:spcPts val="1200"/>
              </a:spcBef>
              <a:buFont typeface="Wingdings" panose="020B0604020202020204" pitchFamily="34" charset="0"/>
              <a:buChar char="ü"/>
            </a:pPr>
            <a:r>
              <a:rPr lang="en-US" sz="2000">
                <a:latin typeface="Open Sans"/>
                <a:ea typeface="Open Sans"/>
                <a:cs typeface="Open Sans"/>
              </a:rPr>
              <a:t>Partnerships and mutual agreements  </a:t>
            </a:r>
            <a:endParaRPr lang="en-US" sz="900">
              <a:latin typeface="Open Sans"/>
              <a:ea typeface="Open Sans"/>
              <a:cs typeface="Open Sans"/>
            </a:endParaRPr>
          </a:p>
          <a:p>
            <a:pPr lvl="1">
              <a:lnSpc>
                <a:spcPct val="108000"/>
              </a:lnSpc>
              <a:spcBef>
                <a:spcPts val="1200"/>
              </a:spcBef>
              <a:buFont typeface="Wingdings" panose="020B0604020202020204" pitchFamily="34" charset="0"/>
              <a:buChar char="ü"/>
            </a:pPr>
            <a:r>
              <a:rPr lang="en-US" sz="2000">
                <a:latin typeface="Open Sans"/>
                <a:ea typeface="Open Sans"/>
                <a:cs typeface="Open Sans"/>
              </a:rPr>
              <a:t>Building trust </a:t>
            </a:r>
            <a:endParaRPr lang="en-US" sz="900">
              <a:latin typeface="Open Sans"/>
              <a:ea typeface="Open Sans"/>
              <a:cs typeface="Open Sans"/>
            </a:endParaRPr>
          </a:p>
          <a:p>
            <a:pPr>
              <a:lnSpc>
                <a:spcPct val="108000"/>
              </a:lnSpc>
              <a:spcBef>
                <a:spcPts val="1200"/>
              </a:spcBef>
            </a:pPr>
            <a:r>
              <a:rPr lang="en-US" sz="2400">
                <a:latin typeface="Open Sans"/>
                <a:ea typeface="Open Sans"/>
                <a:cs typeface="Open Sans"/>
              </a:rPr>
              <a:t>Developed through Tribal Consultation and stakeholder engagement beginning in 2019 </a:t>
            </a:r>
            <a:endParaRPr lang="en-US" sz="240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7DB49D7-D23A-4D06-8975-2BA0FEAB7A22}"/>
              </a:ext>
            </a:extLst>
          </p:cNvPr>
          <p:cNvSpPr txBox="1"/>
          <p:nvPr/>
        </p:nvSpPr>
        <p:spPr>
          <a:xfrm>
            <a:off x="4447794" y="5423434"/>
            <a:ext cx="2877265" cy="646331"/>
          </a:xfrm>
          <a:prstGeom prst="rect">
            <a:avLst/>
          </a:prstGeom>
          <a:solidFill>
            <a:srgbClr val="C9E6FB"/>
          </a:solidFill>
        </p:spPr>
        <p:txBody>
          <a:bodyPr wrap="square" lIns="91440" tIns="182880" rIns="91440" bIns="182880" rtlCol="0" anchor="t">
            <a:spAutoFit/>
          </a:bodyPr>
          <a:lstStyle/>
          <a:p>
            <a:pPr algn="ctr"/>
            <a:r>
              <a:rPr lang="en-US" b="1">
                <a:latin typeface="Open Sans"/>
                <a:ea typeface="Open Sans"/>
                <a:cs typeface="Open Sans"/>
                <a:hlinkClick r:id="rId2"/>
              </a:rPr>
              <a:t>NOT-OD-22-214</a:t>
            </a:r>
            <a:endParaRPr lang="en-US" b="1"/>
          </a:p>
        </p:txBody>
      </p:sp>
    </p:spTree>
    <p:extLst>
      <p:ext uri="{BB962C8B-B14F-4D97-AF65-F5344CB8AC3E}">
        <p14:creationId xmlns:p14="http://schemas.microsoft.com/office/powerpoint/2010/main" val="121484669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955A2079-FA98-4876-80F0-72364A7D2EA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itle 2" descr="Best Practices for Responsible Management and Sharing of AI/AN Participant Data">
            <a:extLst>
              <a:ext uri="{FF2B5EF4-FFF2-40B4-BE49-F238E27FC236}">
                <a16:creationId xmlns:a16="http://schemas.microsoft.com/office/drawing/2014/main" id="{7A68AB71-5B71-4B4B-97A2-EB074B6ED4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88570"/>
            <a:ext cx="10515600" cy="1133499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sz="3600">
                <a:latin typeface="Open Sans"/>
                <a:ea typeface="Open Sans"/>
                <a:cs typeface="Open Sans"/>
              </a:rPr>
              <a:t>Best Practices for Responsible Management and Sharing of AI/AN Participant Data</a:t>
            </a:r>
            <a:endParaRPr lang="en-US" sz="3600" b="0">
              <a:latin typeface="Open Sans"/>
              <a:ea typeface="Open Sans"/>
              <a:cs typeface="Open Sans"/>
            </a:endParaRPr>
          </a:p>
        </p:txBody>
      </p:sp>
      <p:graphicFrame>
        <p:nvGraphicFramePr>
          <p:cNvPr id="6" name="Content Placeholder 1" descr="Best Practices for Responsible Management and Sharing of AI/AN Par&#10;ticipant Data">
            <a:extLst>
              <a:ext uri="{FF2B5EF4-FFF2-40B4-BE49-F238E27FC236}">
                <a16:creationId xmlns:a16="http://schemas.microsoft.com/office/drawing/2014/main" id="{F5871AC1-167E-FB9C-1D76-5162ADE9F3C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371972"/>
              </p:ext>
            </p:extLst>
          </p:nvPr>
        </p:nvGraphicFramePr>
        <p:xfrm>
          <a:off x="838200" y="1828799"/>
          <a:ext cx="10643886" cy="472247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90216511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580E9E56-FE39-E026-847A-D5E0D8FE2D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>
                <a:latin typeface="Open Sans"/>
                <a:ea typeface="Open Sans"/>
                <a:cs typeface="Open Sans"/>
              </a:rPr>
              <a:t>GDS Policy Overview: </a:t>
            </a:r>
            <a:r>
              <a:rPr lang="en-US" sz="3600" b="0">
                <a:latin typeface="Open Sans"/>
                <a:ea typeface="Open Sans"/>
                <a:cs typeface="Open Sans"/>
              </a:rPr>
              <a:t>Scope &amp; Applicability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65D4B369-96FD-D580-515B-D297A7A92E6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5423" y="1342821"/>
            <a:ext cx="10868377" cy="4577830"/>
          </a:xfrm>
        </p:spPr>
        <p:txBody>
          <a:bodyPr vert="horz" lIns="91440" tIns="45720" rIns="91440" bIns="45720" rtlCol="0" anchor="t">
            <a:normAutofit lnSpcReduction="10000"/>
          </a:bodyPr>
          <a:lstStyle/>
          <a:p>
            <a:pPr marL="0" indent="0">
              <a:lnSpc>
                <a:spcPct val="128000"/>
              </a:lnSpc>
              <a:spcBef>
                <a:spcPts val="600"/>
              </a:spcBef>
              <a:buNone/>
            </a:pPr>
            <a:r>
              <a:rPr lang="en-US" sz="2200" b="1">
                <a:latin typeface="Open Sans"/>
                <a:ea typeface="Open Sans"/>
                <a:cs typeface="Open Sans"/>
              </a:rPr>
              <a:t>Purpose</a:t>
            </a:r>
            <a:endParaRPr lang="en-US" sz="2200" b="1"/>
          </a:p>
          <a:p>
            <a:pPr>
              <a:lnSpc>
                <a:spcPct val="128000"/>
              </a:lnSpc>
              <a:spcBef>
                <a:spcPts val="600"/>
              </a:spcBef>
            </a:pPr>
            <a:r>
              <a:rPr lang="en-US" sz="2000">
                <a:latin typeface="Open Sans"/>
                <a:ea typeface="Open Sans"/>
                <a:cs typeface="Open Sans"/>
              </a:rPr>
              <a:t>Sets expectations and responsibilities to ensure broad, responsible, and timely sharing of genomic research data</a:t>
            </a:r>
          </a:p>
          <a:p>
            <a:pPr marL="0" indent="0">
              <a:lnSpc>
                <a:spcPct val="128000"/>
              </a:lnSpc>
              <a:spcBef>
                <a:spcPts val="600"/>
              </a:spcBef>
              <a:buNone/>
            </a:pPr>
            <a:r>
              <a:rPr lang="en-US" sz="2200" b="1">
                <a:latin typeface="Open Sans"/>
                <a:ea typeface="Open Sans"/>
                <a:cs typeface="Open Sans"/>
              </a:rPr>
              <a:t>Scope</a:t>
            </a:r>
          </a:p>
          <a:p>
            <a:pPr>
              <a:lnSpc>
                <a:spcPct val="128000"/>
              </a:lnSpc>
              <a:spcBef>
                <a:spcPts val="600"/>
              </a:spcBef>
            </a:pPr>
            <a:r>
              <a:rPr lang="en-US" sz="2000">
                <a:latin typeface="Open Sans"/>
                <a:ea typeface="Open Sans"/>
                <a:cs typeface="Open Sans"/>
              </a:rPr>
              <a:t>All NIH-funded research generating </a:t>
            </a:r>
            <a:r>
              <a:rPr lang="en-US" sz="2000" b="1">
                <a:latin typeface="Open Sans"/>
                <a:ea typeface="Open Sans"/>
                <a:cs typeface="Open Sans"/>
              </a:rPr>
              <a:t>large-scale human</a:t>
            </a:r>
            <a:r>
              <a:rPr lang="en-US" sz="2000">
                <a:latin typeface="Open Sans"/>
                <a:ea typeface="Open Sans"/>
                <a:cs typeface="Open Sans"/>
              </a:rPr>
              <a:t> or </a:t>
            </a:r>
            <a:r>
              <a:rPr lang="en-US" sz="2000" b="1">
                <a:latin typeface="Open Sans"/>
                <a:ea typeface="Open Sans"/>
                <a:cs typeface="Open Sans"/>
              </a:rPr>
              <a:t>non-human</a:t>
            </a:r>
            <a:r>
              <a:rPr lang="en-US" sz="2000">
                <a:latin typeface="Open Sans"/>
                <a:ea typeface="Open Sans"/>
                <a:cs typeface="Open Sans"/>
              </a:rPr>
              <a:t> </a:t>
            </a:r>
            <a:r>
              <a:rPr lang="en-US" sz="2000" b="1">
                <a:latin typeface="Open Sans"/>
                <a:ea typeface="Open Sans"/>
                <a:cs typeface="Open Sans"/>
              </a:rPr>
              <a:t>genomic data </a:t>
            </a:r>
            <a:r>
              <a:rPr lang="en-US" sz="2000" u="sng">
                <a:latin typeface="Open Sans"/>
                <a:ea typeface="Open Sans"/>
                <a:cs typeface="Open Sans"/>
              </a:rPr>
              <a:t>and </a:t>
            </a:r>
            <a:r>
              <a:rPr lang="en-US" sz="2000">
                <a:latin typeface="Open Sans"/>
                <a:ea typeface="Open Sans"/>
                <a:cs typeface="Open Sans"/>
              </a:rPr>
              <a:t>secondary research using these data</a:t>
            </a:r>
          </a:p>
          <a:p>
            <a:pPr>
              <a:lnSpc>
                <a:spcPct val="128000"/>
              </a:lnSpc>
              <a:spcBef>
                <a:spcPts val="600"/>
              </a:spcBef>
            </a:pPr>
            <a:r>
              <a:rPr lang="en-US" sz="2000">
                <a:latin typeface="Open Sans"/>
                <a:ea typeface="Open Sans"/>
                <a:cs typeface="Open Sans"/>
              </a:rPr>
              <a:t>Applies to all funding mechanisms regardless of cost</a:t>
            </a:r>
          </a:p>
          <a:p>
            <a:pPr marL="0" indent="0">
              <a:lnSpc>
                <a:spcPct val="128000"/>
              </a:lnSpc>
              <a:spcBef>
                <a:spcPts val="600"/>
              </a:spcBef>
              <a:buNone/>
            </a:pPr>
            <a:r>
              <a:rPr lang="en-US" sz="2200" b="1">
                <a:latin typeface="Open Sans"/>
                <a:ea typeface="Open Sans"/>
                <a:cs typeface="Open Sans"/>
              </a:rPr>
              <a:t>Data Sharing Plans</a:t>
            </a:r>
          </a:p>
          <a:p>
            <a:pPr>
              <a:lnSpc>
                <a:spcPct val="128000"/>
              </a:lnSpc>
              <a:spcBef>
                <a:spcPts val="600"/>
              </a:spcBef>
            </a:pPr>
            <a:r>
              <a:rPr lang="en-US" sz="2000">
                <a:latin typeface="Open Sans"/>
                <a:ea typeface="Open Sans"/>
                <a:cs typeface="Open Sans"/>
              </a:rPr>
              <a:t>Effective January 25, 2023, separate GDS Plan WILL NOT be accepted (</a:t>
            </a:r>
            <a:r>
              <a:rPr lang="en-US" sz="2000">
                <a:latin typeface="Open Sans"/>
                <a:ea typeface="Open Sans"/>
                <a:cs typeface="Open Sans"/>
                <a:hlinkClick r:id="rId2"/>
              </a:rPr>
              <a:t>NOT-OD-22-198</a:t>
            </a:r>
            <a:r>
              <a:rPr lang="en-US" sz="2000">
                <a:latin typeface="Open Sans"/>
                <a:ea typeface="Open Sans"/>
                <a:cs typeface="Open Sans"/>
              </a:rPr>
              <a:t>)</a:t>
            </a:r>
          </a:p>
          <a:p>
            <a:pPr>
              <a:lnSpc>
                <a:spcPct val="128000"/>
              </a:lnSpc>
              <a:spcBef>
                <a:spcPts val="600"/>
              </a:spcBef>
            </a:pPr>
            <a:r>
              <a:rPr lang="en-US" sz="2000">
                <a:latin typeface="Open Sans"/>
                <a:ea typeface="Open Sans"/>
                <a:cs typeface="Open Sans"/>
              </a:rPr>
              <a:t>Submit a DMS Plan, anticipating sharing according to the Institutional Certification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6EABCE0-E32A-4235-99C2-0D065A859567}"/>
              </a:ext>
            </a:extLst>
          </p:cNvPr>
          <p:cNvSpPr txBox="1"/>
          <p:nvPr/>
        </p:nvSpPr>
        <p:spPr>
          <a:xfrm>
            <a:off x="4257486" y="5920651"/>
            <a:ext cx="3677028" cy="646331"/>
          </a:xfrm>
          <a:prstGeom prst="rect">
            <a:avLst/>
          </a:prstGeom>
          <a:solidFill>
            <a:srgbClr val="C9E6FB"/>
          </a:solidFill>
        </p:spPr>
        <p:txBody>
          <a:bodyPr wrap="square" lIns="91440" tIns="182880" rIns="91440" bIns="182880" rtlCol="0" anchor="t">
            <a:spAutoFit/>
          </a:bodyPr>
          <a:lstStyle/>
          <a:p>
            <a:pPr algn="ctr"/>
            <a:r>
              <a:rPr lang="en-US" b="1">
                <a:hlinkClick r:id="rId3"/>
              </a:rPr>
              <a:t>Genomic Data Sharing Policy</a:t>
            </a:r>
            <a:endParaRPr lang="en-US" b="1"/>
          </a:p>
        </p:txBody>
      </p:sp>
    </p:spTree>
    <p:extLst>
      <p:ext uri="{BB962C8B-B14F-4D97-AF65-F5344CB8AC3E}">
        <p14:creationId xmlns:p14="http://schemas.microsoft.com/office/powerpoint/2010/main" val="77623801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1AD8F17E-CCAE-662A-243E-A52F86B898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3156" y="177107"/>
            <a:ext cx="10631310" cy="1325563"/>
          </a:xfrm>
        </p:spPr>
        <p:txBody>
          <a:bodyPr>
            <a:normAutofit/>
          </a:bodyPr>
          <a:lstStyle/>
          <a:p>
            <a:r>
              <a:rPr lang="en-US" sz="3600">
                <a:latin typeface="Open Sans"/>
                <a:ea typeface="Open Sans"/>
                <a:cs typeface="Open Sans"/>
              </a:rPr>
              <a:t>GDS Policy Overview: </a:t>
            </a:r>
            <a:r>
              <a:rPr lang="en-US" sz="3600" b="0">
                <a:latin typeface="Open Sans"/>
                <a:ea typeface="Open Sans"/>
                <a:cs typeface="Open Sans"/>
              </a:rPr>
              <a:t>Data Submission &amp; Access</a:t>
            </a:r>
            <a:endParaRPr lang="en-US" sz="3600" b="0"/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9DA0D8E6-54F2-35D2-3782-8E284FEA103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53156" y="1582560"/>
            <a:ext cx="4967111" cy="4174773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lnSpc>
                <a:spcPct val="118000"/>
              </a:lnSpc>
              <a:spcBef>
                <a:spcPts val="1800"/>
              </a:spcBef>
              <a:spcAft>
                <a:spcPts val="1800"/>
              </a:spcAft>
              <a:buNone/>
            </a:pPr>
            <a:r>
              <a:rPr lang="en-US" sz="3000" b="1">
                <a:latin typeface="Open Sans"/>
                <a:ea typeface="Open Sans"/>
                <a:cs typeface="Open Sans"/>
              </a:rPr>
              <a:t>Data Submission</a:t>
            </a:r>
            <a:endParaRPr lang="en-US" sz="3000" b="1"/>
          </a:p>
          <a:p>
            <a:pPr>
              <a:lnSpc>
                <a:spcPct val="118000"/>
              </a:lnSpc>
            </a:pPr>
            <a:r>
              <a:rPr lang="en-US" sz="2200">
                <a:latin typeface="Open Sans"/>
                <a:ea typeface="Open Sans"/>
                <a:cs typeface="Open Sans"/>
              </a:rPr>
              <a:t>DMS Plan required </a:t>
            </a:r>
            <a:endParaRPr lang="en-US" sz="2200"/>
          </a:p>
          <a:p>
            <a:pPr>
              <a:lnSpc>
                <a:spcPct val="118000"/>
              </a:lnSpc>
            </a:pPr>
            <a:r>
              <a:rPr lang="en-US" sz="2200">
                <a:latin typeface="Open Sans"/>
                <a:ea typeface="Open Sans"/>
                <a:cs typeface="Open Sans"/>
              </a:rPr>
              <a:t>For human data – institutional certification must be submitted at just-in-time</a:t>
            </a:r>
            <a:endParaRPr lang="en-US" sz="2200"/>
          </a:p>
          <a:p>
            <a:pPr>
              <a:lnSpc>
                <a:spcPct val="118000"/>
              </a:lnSpc>
            </a:pPr>
            <a:r>
              <a:rPr lang="en-US" sz="2200">
                <a:latin typeface="Open Sans"/>
                <a:ea typeface="Open Sans"/>
                <a:cs typeface="Open Sans"/>
              </a:rPr>
              <a:t>Data should be submitted to an NIH designated repository</a:t>
            </a:r>
          </a:p>
          <a:p>
            <a:pPr marL="0" indent="0">
              <a:lnSpc>
                <a:spcPct val="118000"/>
              </a:lnSpc>
              <a:buNone/>
            </a:pPr>
            <a:endParaRPr lang="en-US">
              <a:latin typeface="Open Sans"/>
              <a:ea typeface="Open Sans"/>
              <a:cs typeface="Open Sans"/>
            </a:endParaRPr>
          </a:p>
          <a:p>
            <a:pPr marL="0" indent="0">
              <a:buNone/>
            </a:pP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1E9B053-E2E5-4E57-AB2E-F95FC78CC24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44357" y="1608668"/>
            <a:ext cx="5576708" cy="4435551"/>
          </a:xfrm>
        </p:spPr>
        <p:txBody>
          <a:bodyPr>
            <a:normAutofit lnSpcReduction="10000"/>
          </a:bodyPr>
          <a:lstStyle/>
          <a:p>
            <a:pPr marL="0" indent="0">
              <a:lnSpc>
                <a:spcPct val="118000"/>
              </a:lnSpc>
              <a:spcAft>
                <a:spcPts val="1800"/>
              </a:spcAft>
              <a:buNone/>
            </a:pPr>
            <a:r>
              <a:rPr lang="en-US" sz="3000" b="1">
                <a:latin typeface="Open Sans"/>
                <a:ea typeface="Open Sans"/>
                <a:cs typeface="Open Sans"/>
              </a:rPr>
              <a:t>Access and Secondary Use</a:t>
            </a:r>
          </a:p>
          <a:p>
            <a:pPr marL="0" indent="0">
              <a:lnSpc>
                <a:spcPct val="118000"/>
              </a:lnSpc>
              <a:buNone/>
            </a:pPr>
            <a:r>
              <a:rPr lang="en-US" sz="2400">
                <a:latin typeface="Open Sans"/>
                <a:ea typeface="Open Sans"/>
                <a:cs typeface="Open Sans"/>
              </a:rPr>
              <a:t>To use data in controlled access repositories, researchers and their institutions must:</a:t>
            </a:r>
          </a:p>
          <a:p>
            <a:pPr>
              <a:lnSpc>
                <a:spcPct val="118000"/>
              </a:lnSpc>
            </a:pPr>
            <a:r>
              <a:rPr lang="en-US" sz="2400">
                <a:latin typeface="Open Sans"/>
                <a:ea typeface="Open Sans"/>
                <a:cs typeface="Open Sans"/>
              </a:rPr>
              <a:t>submit and receive approval for a data access request</a:t>
            </a:r>
            <a:endParaRPr lang="en-US" sz="2400"/>
          </a:p>
          <a:p>
            <a:pPr>
              <a:lnSpc>
                <a:spcPct val="118000"/>
              </a:lnSpc>
            </a:pPr>
            <a:r>
              <a:rPr lang="en-US" sz="2400">
                <a:latin typeface="Open Sans"/>
                <a:ea typeface="Open Sans"/>
                <a:cs typeface="Open Sans"/>
              </a:rPr>
              <a:t>abide by the associated requirements for responsible data use</a:t>
            </a:r>
            <a:endParaRPr lang="en-US" sz="2400"/>
          </a:p>
          <a:p>
            <a:endParaRPr lang="en-US"/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105D2367-D9E2-46E3-AD59-F722DE2D35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5847644" y="1577623"/>
            <a:ext cx="0" cy="4334164"/>
          </a:xfrm>
          <a:prstGeom prst="line">
            <a:avLst/>
          </a:prstGeom>
          <a:ln w="38100">
            <a:solidFill>
              <a:srgbClr val="20558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3138167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58F28D31-4B43-44E8-9146-441C0C1948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11842"/>
            <a:ext cx="12192000" cy="1325563"/>
          </a:xfrm>
        </p:spPr>
        <p:txBody>
          <a:bodyPr/>
          <a:lstStyle/>
          <a:p>
            <a:r>
              <a:rPr lang="en-US"/>
              <a:t>Today’s Discussion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E1E6D641-0D8D-445B-8D1C-B9282231645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5407" y="1629648"/>
            <a:ext cx="10515600" cy="4871898"/>
          </a:xfrm>
        </p:spPr>
        <p:txBody>
          <a:bodyPr/>
          <a:lstStyle/>
          <a:p>
            <a:pPr>
              <a:lnSpc>
                <a:spcPct val="108000"/>
              </a:lnSpc>
            </a:pPr>
            <a:r>
              <a:rPr lang="en-US"/>
              <a:t>Best practices for protecting privacy when using data from human participants</a:t>
            </a:r>
          </a:p>
          <a:p>
            <a:pPr>
              <a:lnSpc>
                <a:spcPct val="108000"/>
              </a:lnSpc>
            </a:pPr>
            <a:r>
              <a:rPr lang="en-US"/>
              <a:t>Considerations for working with American Indian and Alaska Native participants</a:t>
            </a:r>
          </a:p>
          <a:p>
            <a:pPr>
              <a:lnSpc>
                <a:spcPct val="108000"/>
              </a:lnSpc>
            </a:pPr>
            <a:r>
              <a:rPr lang="en-US"/>
              <a:t>Interaction with Genomic Data Sharing Policy</a:t>
            </a:r>
          </a:p>
          <a:p>
            <a:pPr>
              <a:lnSpc>
                <a:spcPct val="108000"/>
              </a:lnSpc>
            </a:pPr>
            <a:r>
              <a:rPr lang="en-US"/>
              <a:t>And more!</a:t>
            </a:r>
          </a:p>
          <a:p>
            <a:endParaRPr lang="en-US"/>
          </a:p>
          <a:p>
            <a:endParaRPr lang="en-US"/>
          </a:p>
          <a:p>
            <a:endParaRPr lang="en-US"/>
          </a:p>
        </p:txBody>
      </p:sp>
      <p:pic>
        <p:nvPicPr>
          <p:cNvPr id="3078" name="Picture 6">
            <a:extLst>
              <a:ext uri="{FF2B5EF4-FFF2-40B4-BE49-F238E27FC236}">
                <a16:creationId xmlns:a16="http://schemas.microsoft.com/office/drawing/2014/main" id="{38F94641-A1B2-489E-A1C3-4A6E3B3F0A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84232" y="4313719"/>
            <a:ext cx="4332361" cy="15881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5544747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9808E831-BDBC-4A7E-C497-8DEBA92D1F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>
                <a:latin typeface="Open Sans"/>
                <a:ea typeface="Open Sans"/>
                <a:cs typeface="Open Sans"/>
              </a:rPr>
              <a:t>Research Subject to DMS and GDS Policies:</a:t>
            </a:r>
            <a:r>
              <a:rPr lang="en-US" sz="3200" b="0">
                <a:latin typeface="Open Sans"/>
                <a:ea typeface="Open Sans"/>
                <a:cs typeface="Open Sans"/>
              </a:rPr>
              <a:t> Areas of Harmonization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A0AE6BC6-9CC0-BF3F-A434-6F8A470F97F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71192"/>
            <a:ext cx="10515600" cy="4654031"/>
          </a:xfrm>
        </p:spPr>
        <p:txBody>
          <a:bodyPr vert="horz" lIns="91440" tIns="45720" rIns="91440" bIns="45720" rtlCol="0" anchor="t">
            <a:normAutofit fontScale="92500"/>
          </a:bodyPr>
          <a:lstStyle/>
          <a:p>
            <a:pPr marL="514350" indent="-514350">
              <a:lnSpc>
                <a:spcPct val="128000"/>
              </a:lnSpc>
              <a:buFont typeface="+mj-lt"/>
              <a:buAutoNum type="arabicPeriod"/>
            </a:pPr>
            <a:r>
              <a:rPr lang="en-US" sz="2400" b="1">
                <a:latin typeface="Open Sans"/>
                <a:ea typeface="Open Sans"/>
                <a:cs typeface="Open Sans"/>
              </a:rPr>
              <a:t>DMS Plan: </a:t>
            </a:r>
            <a:r>
              <a:rPr lang="en-US" sz="2400">
                <a:latin typeface="Open Sans"/>
                <a:ea typeface="Open Sans"/>
                <a:cs typeface="Open Sans"/>
              </a:rPr>
              <a:t>submit a single Plan that addresses GDS and DMS policies</a:t>
            </a:r>
          </a:p>
          <a:p>
            <a:pPr marL="514350" indent="-514350">
              <a:lnSpc>
                <a:spcPct val="128000"/>
              </a:lnSpc>
              <a:buFont typeface="+mj-lt"/>
              <a:buAutoNum type="arabicPeriod"/>
            </a:pPr>
            <a:r>
              <a:rPr lang="en-US" sz="2400" b="1">
                <a:latin typeface="Open Sans"/>
                <a:ea typeface="Open Sans"/>
                <a:cs typeface="Open Sans"/>
              </a:rPr>
              <a:t>DMS Plans Review: </a:t>
            </a:r>
            <a:r>
              <a:rPr lang="en-US" sz="2400">
                <a:latin typeface="Open Sans"/>
                <a:ea typeface="Open Sans"/>
                <a:cs typeface="Open Sans"/>
              </a:rPr>
              <a:t> conducted by program staff, not by peer reviewers</a:t>
            </a:r>
          </a:p>
          <a:p>
            <a:pPr marL="514350" indent="-514350">
              <a:lnSpc>
                <a:spcPct val="128000"/>
              </a:lnSpc>
              <a:buFont typeface="+mj-lt"/>
              <a:buAutoNum type="arabicPeriod"/>
            </a:pPr>
            <a:r>
              <a:rPr lang="en-US" sz="2400" b="1">
                <a:latin typeface="Open Sans"/>
                <a:ea typeface="Open Sans"/>
                <a:cs typeface="Open Sans"/>
              </a:rPr>
              <a:t>Budget Considerations</a:t>
            </a:r>
            <a:r>
              <a:rPr lang="en-US" sz="2400">
                <a:latin typeface="Open Sans"/>
                <a:ea typeface="Open Sans"/>
                <a:cs typeface="Open Sans"/>
              </a:rPr>
              <a:t>: detailed budget should include allow allowable costs for all data types</a:t>
            </a:r>
          </a:p>
          <a:p>
            <a:pPr marL="514350" indent="-514350">
              <a:lnSpc>
                <a:spcPct val="128000"/>
              </a:lnSpc>
              <a:buFont typeface="+mj-lt"/>
              <a:buAutoNum type="arabicPeriod"/>
            </a:pPr>
            <a:r>
              <a:rPr lang="en-US" sz="2400" b="1">
                <a:latin typeface="Open Sans"/>
                <a:ea typeface="Open Sans"/>
                <a:cs typeface="Open Sans"/>
              </a:rPr>
              <a:t>Compliance:</a:t>
            </a:r>
            <a:r>
              <a:rPr lang="en-US" sz="2400">
                <a:latin typeface="Open Sans"/>
                <a:ea typeface="Open Sans"/>
                <a:cs typeface="Open Sans"/>
              </a:rPr>
              <a:t> for awards will be handled in accordance with DMS policy compliance and enforcement terms </a:t>
            </a:r>
          </a:p>
          <a:p>
            <a:pPr marL="514350" indent="-514350">
              <a:lnSpc>
                <a:spcPct val="128000"/>
              </a:lnSpc>
              <a:buFont typeface="+mj-lt"/>
              <a:buAutoNum type="arabicPeriod"/>
            </a:pPr>
            <a:r>
              <a:rPr lang="en-US" sz="2400" b="1">
                <a:latin typeface="Open Sans"/>
                <a:ea typeface="Open Sans"/>
                <a:cs typeface="Open Sans"/>
              </a:rPr>
              <a:t>Timing of Data Sharing</a:t>
            </a:r>
            <a:r>
              <a:rPr lang="en-US" sz="2400">
                <a:latin typeface="Open Sans"/>
                <a:ea typeface="Open Sans"/>
                <a:cs typeface="Open Sans"/>
              </a:rPr>
              <a:t>: GDS policy guidance provides specific timelines, the </a:t>
            </a:r>
            <a:r>
              <a:rPr lang="en-US" sz="2400" u="sng">
                <a:latin typeface="Open Sans"/>
                <a:ea typeface="Open Sans"/>
                <a:cs typeface="Open Sans"/>
              </a:rPr>
              <a:t>latest</a:t>
            </a:r>
            <a:r>
              <a:rPr lang="en-US" sz="2400">
                <a:latin typeface="Open Sans"/>
                <a:ea typeface="Open Sans"/>
                <a:cs typeface="Open Sans"/>
              </a:rPr>
              <a:t> possible time to submit data will be at the end of the award performance period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C5BE9C7-EEA1-4E7B-AB02-1DABAABFBB28}"/>
              </a:ext>
            </a:extLst>
          </p:cNvPr>
          <p:cNvSpPr txBox="1"/>
          <p:nvPr/>
        </p:nvSpPr>
        <p:spPr>
          <a:xfrm>
            <a:off x="4352736" y="5996851"/>
            <a:ext cx="3677028" cy="646331"/>
          </a:xfrm>
          <a:prstGeom prst="rect">
            <a:avLst/>
          </a:prstGeom>
          <a:solidFill>
            <a:srgbClr val="C9E6FB"/>
          </a:solidFill>
        </p:spPr>
        <p:txBody>
          <a:bodyPr wrap="square" lIns="91440" tIns="182880" rIns="91440" bIns="182880" rtlCol="0" anchor="t">
            <a:spAutoFit/>
          </a:bodyPr>
          <a:lstStyle/>
          <a:p>
            <a:pPr algn="ctr"/>
            <a:r>
              <a:rPr lang="en-US" b="0" i="0">
                <a:solidFill>
                  <a:srgbClr val="333333"/>
                </a:solidFill>
                <a:effectLst/>
                <a:latin typeface="Helvetica Neue"/>
                <a:hlinkClick r:id="rId2"/>
              </a:rPr>
              <a:t>NOT-OD-22-198</a:t>
            </a:r>
            <a:endParaRPr lang="en-US" b="1"/>
          </a:p>
        </p:txBody>
      </p:sp>
    </p:spTree>
    <p:extLst>
      <p:ext uri="{BB962C8B-B14F-4D97-AF65-F5344CB8AC3E}">
        <p14:creationId xmlns:p14="http://schemas.microsoft.com/office/powerpoint/2010/main" val="118706527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A04E2D9F-4708-40D8-A35A-D8CA7B853B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91647"/>
            <a:ext cx="10515600" cy="1325563"/>
          </a:xfrm>
        </p:spPr>
        <p:txBody>
          <a:bodyPr>
            <a:normAutofit/>
          </a:bodyPr>
          <a:lstStyle/>
          <a:p>
            <a:r>
              <a:rPr lang="en-US" sz="3600"/>
              <a:t>GDS Policy Overview: </a:t>
            </a:r>
            <a:r>
              <a:rPr lang="en-US" sz="3600" b="0"/>
              <a:t>Data Sharing Plan Considerations</a:t>
            </a:r>
          </a:p>
        </p:txBody>
      </p:sp>
      <p:grpSp>
        <p:nvGrpSpPr>
          <p:cNvPr id="10" name="Group 9" descr="screenshot of elements to include in a DMS plan">
            <a:extLst>
              <a:ext uri="{FF2B5EF4-FFF2-40B4-BE49-F238E27FC236}">
                <a16:creationId xmlns:a16="http://schemas.microsoft.com/office/drawing/2014/main" id="{BDBCCD43-3FA4-40BA-A09B-277E68006E6E}"/>
              </a:ext>
            </a:extLst>
          </p:cNvPr>
          <p:cNvGrpSpPr/>
          <p:nvPr/>
        </p:nvGrpSpPr>
        <p:grpSpPr>
          <a:xfrm>
            <a:off x="838200" y="1511011"/>
            <a:ext cx="8904361" cy="2610592"/>
            <a:chOff x="-821275" y="1347228"/>
            <a:chExt cx="8904361" cy="2610592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F08262B4-C3F7-421E-B3CD-84C9064CE1F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-821275" y="1347228"/>
              <a:ext cx="8904361" cy="768900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18EEEDC8-E2A4-4955-B142-2AF8B553839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r="18037" b="42615"/>
            <a:stretch/>
          </p:blipFill>
          <p:spPr>
            <a:xfrm>
              <a:off x="1061221" y="2185053"/>
              <a:ext cx="5666957" cy="1772767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</p:grpSp>
      <p:pic>
        <p:nvPicPr>
          <p:cNvPr id="9" name="Picture 8" descr="screenshot of additional expectations for genomic data">
            <a:extLst>
              <a:ext uri="{FF2B5EF4-FFF2-40B4-BE49-F238E27FC236}">
                <a16:creationId xmlns:a16="http://schemas.microsoft.com/office/drawing/2014/main" id="{9C011440-2F7C-45FA-972C-E8A998A587F4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475" t="5973" b="58577"/>
          <a:stretch/>
        </p:blipFill>
        <p:spPr>
          <a:xfrm>
            <a:off x="3626262" y="3868184"/>
            <a:ext cx="6251524" cy="147880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2" name="Left Brace 11">
            <a:extLst>
              <a:ext uri="{FF2B5EF4-FFF2-40B4-BE49-F238E27FC236}">
                <a16:creationId xmlns:a16="http://schemas.microsoft.com/office/drawing/2014/main" id="{90F824CC-9EB2-4C40-B6EE-E2AB0DEF4C9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2065943" y="2679752"/>
            <a:ext cx="420511" cy="1110933"/>
          </a:xfrm>
          <a:prstGeom prst="leftBrac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Left Brace 12">
            <a:extLst>
              <a:ext uri="{FF2B5EF4-FFF2-40B4-BE49-F238E27FC236}">
                <a16:creationId xmlns:a16="http://schemas.microsoft.com/office/drawing/2014/main" id="{DDBDC5C7-C92F-4D7B-A444-62449C602E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2752968" y="4427643"/>
            <a:ext cx="420511" cy="810450"/>
          </a:xfrm>
          <a:prstGeom prst="leftBrace">
            <a:avLst/>
          </a:prstGeom>
          <a:ln w="28575">
            <a:solidFill>
              <a:srgbClr val="F279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65ED177A-F12C-44B8-8CEC-B8B810DE8E65}"/>
              </a:ext>
            </a:extLst>
          </p:cNvPr>
          <p:cNvSpPr txBox="1"/>
          <p:nvPr/>
        </p:nvSpPr>
        <p:spPr>
          <a:xfrm>
            <a:off x="508071" y="2773554"/>
            <a:ext cx="155787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/>
              <a:t>Instructions for all scientific data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C3F9A0CD-77FC-4F89-B578-A9BBD97FC9F9}"/>
              </a:ext>
            </a:extLst>
          </p:cNvPr>
          <p:cNvSpPr txBox="1"/>
          <p:nvPr/>
        </p:nvSpPr>
        <p:spPr>
          <a:xfrm>
            <a:off x="747962" y="4427643"/>
            <a:ext cx="218150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/>
              <a:t>Additional expectations for genomic data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B4898C4-F4AE-4480-80A6-174F85B542A4}"/>
              </a:ext>
            </a:extLst>
          </p:cNvPr>
          <p:cNvSpPr txBox="1"/>
          <p:nvPr/>
        </p:nvSpPr>
        <p:spPr>
          <a:xfrm>
            <a:off x="3861058" y="5926246"/>
            <a:ext cx="4892323" cy="646331"/>
          </a:xfrm>
          <a:prstGeom prst="rect">
            <a:avLst/>
          </a:prstGeom>
          <a:solidFill>
            <a:srgbClr val="C9E6FB"/>
          </a:solidFill>
        </p:spPr>
        <p:txBody>
          <a:bodyPr wrap="square" lIns="91440" tIns="182880" rIns="91440" bIns="182880" rtlCol="0" anchor="t">
            <a:spAutoFit/>
          </a:bodyPr>
          <a:lstStyle/>
          <a:p>
            <a:pPr algn="ctr"/>
            <a:r>
              <a:rPr lang="en-US" b="1">
                <a:hlinkClick r:id="rId5"/>
              </a:rPr>
              <a:t>Writing a Data Management &amp; Sharing Plan</a:t>
            </a:r>
            <a:endParaRPr lang="en-US" b="1"/>
          </a:p>
        </p:txBody>
      </p:sp>
    </p:spTree>
    <p:extLst>
      <p:ext uri="{BB962C8B-B14F-4D97-AF65-F5344CB8AC3E}">
        <p14:creationId xmlns:p14="http://schemas.microsoft.com/office/powerpoint/2010/main" val="27564995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36CFEEF5-C8FA-4916-9FD4-1DD80E2439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9014" y="0"/>
            <a:ext cx="10515600" cy="1325563"/>
          </a:xfrm>
        </p:spPr>
        <p:txBody>
          <a:bodyPr/>
          <a:lstStyle/>
          <a:p>
            <a:r>
              <a:rPr lang="en-US"/>
              <a:t>Informed Consent and DMS Policy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C5D60A3B-3BDF-407C-B373-9B3C2E1DA5D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9428" y="1442732"/>
            <a:ext cx="7823337" cy="4289778"/>
          </a:xfrm>
        </p:spPr>
        <p:txBody>
          <a:bodyPr>
            <a:normAutofit fontScale="92500"/>
          </a:bodyPr>
          <a:lstStyle/>
          <a:p>
            <a:pPr>
              <a:lnSpc>
                <a:spcPct val="108000"/>
              </a:lnSpc>
            </a:pPr>
            <a:r>
              <a:rPr lang="en-US"/>
              <a:t>No additional expectations for informed consent</a:t>
            </a:r>
          </a:p>
          <a:p>
            <a:pPr lvl="1">
              <a:lnSpc>
                <a:spcPct val="108000"/>
              </a:lnSpc>
            </a:pPr>
            <a:r>
              <a:rPr lang="en-US"/>
              <a:t>Use of broad consent is not required</a:t>
            </a:r>
          </a:p>
          <a:p>
            <a:pPr>
              <a:lnSpc>
                <a:spcPct val="108000"/>
              </a:lnSpc>
            </a:pPr>
            <a:r>
              <a:rPr lang="en-US"/>
              <a:t>Recognition of limitation on data sharing based on the content of the informed consent process</a:t>
            </a:r>
          </a:p>
          <a:p>
            <a:pPr>
              <a:lnSpc>
                <a:spcPct val="108000"/>
              </a:lnSpc>
            </a:pPr>
            <a:r>
              <a:rPr lang="en-US"/>
              <a:t>Informed Consent Resources:</a:t>
            </a:r>
          </a:p>
          <a:p>
            <a:pPr lvl="1">
              <a:lnSpc>
                <a:spcPct val="108000"/>
              </a:lnSpc>
            </a:pPr>
            <a:r>
              <a:rPr lang="en-US"/>
              <a:t>Points to consider </a:t>
            </a:r>
          </a:p>
          <a:p>
            <a:pPr lvl="1">
              <a:lnSpc>
                <a:spcPct val="108000"/>
              </a:lnSpc>
            </a:pPr>
            <a:r>
              <a:rPr lang="en-US"/>
              <a:t>Sample language for future use and/or data sharing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0A2EA9D-F5AF-4FA1-917F-AB51781B95CB}"/>
              </a:ext>
            </a:extLst>
          </p:cNvPr>
          <p:cNvSpPr txBox="1"/>
          <p:nvPr/>
        </p:nvSpPr>
        <p:spPr>
          <a:xfrm>
            <a:off x="4438108" y="5849680"/>
            <a:ext cx="3677028" cy="646331"/>
          </a:xfrm>
          <a:prstGeom prst="rect">
            <a:avLst/>
          </a:prstGeom>
          <a:solidFill>
            <a:srgbClr val="C9E6FB"/>
          </a:solidFill>
        </p:spPr>
        <p:txBody>
          <a:bodyPr wrap="square" lIns="91440" tIns="182880" rIns="91440" bIns="182880" rtlCol="0" anchor="t">
            <a:spAutoFit/>
          </a:bodyPr>
          <a:lstStyle/>
          <a:p>
            <a:pPr algn="ctr"/>
            <a:r>
              <a:rPr lang="en-US" b="1">
                <a:hlinkClick r:id="rId2"/>
              </a:rPr>
              <a:t>Informed Consent Resource</a:t>
            </a:r>
            <a:endParaRPr lang="en-US" b="1"/>
          </a:p>
        </p:txBody>
      </p:sp>
      <p:pic>
        <p:nvPicPr>
          <p:cNvPr id="6" name="Picture 5" descr="screenshot of informed consent resource">
            <a:extLst>
              <a:ext uri="{FF2B5EF4-FFF2-40B4-BE49-F238E27FC236}">
                <a16:creationId xmlns:a16="http://schemas.microsoft.com/office/drawing/2014/main" id="{E0158C15-23B6-46A1-873C-9E77E697D6A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2499"/>
          <a:stretch/>
        </p:blipFill>
        <p:spPr>
          <a:xfrm>
            <a:off x="8627824" y="1676495"/>
            <a:ext cx="3232743" cy="336296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52319551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68CB37A6-22AE-4A77-B819-A9942855F4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/>
              <a:t>DMS Plan Assessment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69C0FBE2-4B8C-427F-914A-55A4C5FB7BBE}"/>
              </a:ext>
            </a:extLst>
          </p:cNvPr>
          <p:cNvSpPr>
            <a:spLocks noGrp="1"/>
          </p:cNvSpPr>
          <p:nvPr>
            <p:ph sz="half" idx="4294967295"/>
          </p:nvPr>
        </p:nvSpPr>
        <p:spPr>
          <a:xfrm>
            <a:off x="620889" y="1392382"/>
            <a:ext cx="10871199" cy="4078069"/>
          </a:xfrm>
        </p:spPr>
        <p:txBody>
          <a:bodyPr vert="horz" lIns="91440" tIns="45720" rIns="91440" bIns="45720" rtlCol="0" anchor="t">
            <a:normAutofit/>
          </a:bodyPr>
          <a:lstStyle/>
          <a:p>
            <a:pPr>
              <a:lnSpc>
                <a:spcPct val="118000"/>
              </a:lnSpc>
              <a:spcBef>
                <a:spcPts val="1200"/>
              </a:spcBef>
              <a:buClr>
                <a:srgbClr val="0070C0"/>
              </a:buClr>
            </a:pPr>
            <a:r>
              <a:rPr lang="en-US">
                <a:latin typeface="Open Sans"/>
                <a:ea typeface="Open Sans"/>
                <a:cs typeface="Open Sans"/>
              </a:rPr>
              <a:t>Program staff ensure the </a:t>
            </a:r>
            <a:r>
              <a:rPr lang="en-US">
                <a:latin typeface="Open Sans"/>
                <a:ea typeface="Open Sans"/>
                <a:cs typeface="Open Sans"/>
                <a:hlinkClick r:id="rId3"/>
              </a:rPr>
              <a:t>Elements of a DMS Plan</a:t>
            </a:r>
            <a:r>
              <a:rPr lang="en-US">
                <a:latin typeface="Open Sans"/>
                <a:ea typeface="Open Sans"/>
                <a:cs typeface="Open Sans"/>
              </a:rPr>
              <a:t> have been </a:t>
            </a:r>
            <a:r>
              <a:rPr lang="en-US" b="1">
                <a:latin typeface="Open Sans"/>
                <a:ea typeface="Open Sans"/>
                <a:cs typeface="Open Sans"/>
              </a:rPr>
              <a:t>adequately addressed</a:t>
            </a:r>
            <a:r>
              <a:rPr lang="en-US">
                <a:latin typeface="Open Sans"/>
                <a:ea typeface="Open Sans"/>
                <a:cs typeface="Open Sans"/>
              </a:rPr>
              <a:t> and assess the </a:t>
            </a:r>
            <a:r>
              <a:rPr lang="en-US" b="1">
                <a:latin typeface="Open Sans"/>
                <a:ea typeface="Open Sans"/>
                <a:cs typeface="Open Sans"/>
              </a:rPr>
              <a:t>reasonableness</a:t>
            </a:r>
            <a:r>
              <a:rPr lang="en-US">
                <a:latin typeface="Open Sans"/>
                <a:ea typeface="Open Sans"/>
                <a:cs typeface="Open Sans"/>
              </a:rPr>
              <a:t> of those responses</a:t>
            </a:r>
          </a:p>
          <a:p>
            <a:pPr>
              <a:lnSpc>
                <a:spcPct val="118000"/>
              </a:lnSpc>
              <a:spcBef>
                <a:spcPts val="1200"/>
              </a:spcBef>
              <a:buClr>
                <a:srgbClr val="0070C0"/>
              </a:buClr>
            </a:pPr>
            <a:r>
              <a:rPr lang="en-US">
                <a:latin typeface="Open Sans"/>
                <a:ea typeface="Open Sans"/>
                <a:cs typeface="Open Sans"/>
              </a:rPr>
              <a:t>Applications will only be funded when DMS Plan is </a:t>
            </a:r>
            <a:r>
              <a:rPr lang="en-US" b="1">
                <a:latin typeface="Open Sans"/>
                <a:ea typeface="Open Sans"/>
                <a:cs typeface="Open Sans"/>
              </a:rPr>
              <a:t>complete</a:t>
            </a:r>
            <a:r>
              <a:rPr lang="en-US">
                <a:latin typeface="Open Sans"/>
                <a:ea typeface="Open Sans"/>
                <a:cs typeface="Open Sans"/>
              </a:rPr>
              <a:t> and </a:t>
            </a:r>
            <a:r>
              <a:rPr lang="en-US" b="1">
                <a:latin typeface="Open Sans"/>
                <a:ea typeface="Open Sans"/>
                <a:cs typeface="Open Sans"/>
              </a:rPr>
              <a:t>acceptable</a:t>
            </a:r>
          </a:p>
          <a:p>
            <a:pPr>
              <a:lnSpc>
                <a:spcPct val="118000"/>
              </a:lnSpc>
              <a:spcBef>
                <a:spcPts val="1200"/>
              </a:spcBef>
              <a:buClr>
                <a:srgbClr val="0070C0"/>
              </a:buClr>
            </a:pPr>
            <a:r>
              <a:rPr lang="en-US">
                <a:latin typeface="Open Sans"/>
                <a:ea typeface="Open Sans"/>
                <a:cs typeface="Open Sans"/>
              </a:rPr>
              <a:t>Program staff will determine whether the DMS Plan appropriately </a:t>
            </a:r>
            <a:r>
              <a:rPr lang="en-US" b="1">
                <a:latin typeface="Open Sans"/>
                <a:ea typeface="Open Sans"/>
                <a:cs typeface="Open Sans"/>
              </a:rPr>
              <a:t>considers factors that may limit sharing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4E9B57B-966A-49F1-9387-82F26BCFC30B}"/>
              </a:ext>
            </a:extLst>
          </p:cNvPr>
          <p:cNvSpPr txBox="1"/>
          <p:nvPr/>
        </p:nvSpPr>
        <p:spPr>
          <a:xfrm>
            <a:off x="2432755" y="5680107"/>
            <a:ext cx="7027333" cy="646331"/>
          </a:xfrm>
          <a:prstGeom prst="rect">
            <a:avLst/>
          </a:prstGeom>
          <a:solidFill>
            <a:srgbClr val="C9E6FB"/>
          </a:solidFill>
        </p:spPr>
        <p:txBody>
          <a:bodyPr wrap="square" tIns="182880" bIns="182880" rtlCol="0">
            <a:spAutoFit/>
          </a:bodyPr>
          <a:lstStyle/>
          <a:p>
            <a:pPr algn="ctr"/>
            <a:r>
              <a:rPr lang="en-US" b="1"/>
              <a:t>See </a:t>
            </a:r>
            <a:r>
              <a:rPr lang="en-US" b="1">
                <a:hlinkClick r:id="rId4"/>
              </a:rPr>
              <a:t>Writing a Data Management &amp; Sharing Plan </a:t>
            </a:r>
            <a:r>
              <a:rPr lang="en-US" b="1"/>
              <a:t>and this </a:t>
            </a:r>
            <a:r>
              <a:rPr lang="en-US" b="1">
                <a:hlinkClick r:id="rId5"/>
              </a:rPr>
              <a:t>FAQ</a:t>
            </a:r>
            <a:endParaRPr lang="en-US" b="1"/>
          </a:p>
        </p:txBody>
      </p:sp>
    </p:spTree>
    <p:extLst>
      <p:ext uri="{BB962C8B-B14F-4D97-AF65-F5344CB8AC3E}">
        <p14:creationId xmlns:p14="http://schemas.microsoft.com/office/powerpoint/2010/main" val="129757797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44E537F2-DA5F-474F-ACFA-7C4544E88D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When should I share my data?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CAF2645B-9A06-4412-BA85-27CA3547648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 rtl="0" eaLnBrk="1" latinLnBrk="0" hangingPunct="1">
              <a:lnSpc>
                <a:spcPct val="108000"/>
              </a:lnSpc>
              <a:buNone/>
            </a:pPr>
            <a:r>
              <a:rPr lang="en-US" sz="3200" b="1" kern="1200">
                <a:solidFill>
                  <a:srgbClr val="F27900"/>
                </a:solidFill>
                <a:effectLst/>
              </a:rPr>
              <a:t>As soon as possible!</a:t>
            </a:r>
          </a:p>
          <a:p>
            <a:pPr marL="0" indent="0" algn="ctr" rtl="0" eaLnBrk="1" latinLnBrk="0" hangingPunct="1">
              <a:lnSpc>
                <a:spcPct val="108000"/>
              </a:lnSpc>
              <a:spcBef>
                <a:spcPts val="0"/>
              </a:spcBef>
              <a:buNone/>
            </a:pPr>
            <a:endParaRPr lang="en-US" sz="2800" b="1" kern="1200">
              <a:solidFill>
                <a:srgbClr val="F27900"/>
              </a:solidFill>
              <a:effectLst/>
            </a:endParaRPr>
          </a:p>
          <a:p>
            <a:pPr marL="0" indent="0" algn="l" rtl="0" eaLnBrk="1" latinLnBrk="0" hangingPunct="1">
              <a:lnSpc>
                <a:spcPct val="108000"/>
              </a:lnSpc>
              <a:buNone/>
            </a:pPr>
            <a:r>
              <a:rPr lang="en-US" b="0" kern="1200">
                <a:solidFill>
                  <a:sysClr val="windowText" lastClr="000000"/>
                </a:solidFill>
                <a:effectLst/>
              </a:rPr>
              <a:t>No later than the time of a </a:t>
            </a:r>
            <a:r>
              <a:rPr lang="en-US" b="1" kern="1200">
                <a:solidFill>
                  <a:sysClr val="windowText" lastClr="000000"/>
                </a:solidFill>
                <a:effectLst/>
              </a:rPr>
              <a:t>publication of findings </a:t>
            </a:r>
            <a:r>
              <a:rPr lang="en-US" b="0" kern="1200">
                <a:solidFill>
                  <a:sysClr val="windowText" lastClr="000000"/>
                </a:solidFill>
                <a:effectLst/>
              </a:rPr>
              <a:t>in a peer-reviewed journal OR at the </a:t>
            </a:r>
            <a:r>
              <a:rPr lang="en-US" b="1" kern="1200">
                <a:solidFill>
                  <a:sysClr val="windowText" lastClr="000000"/>
                </a:solidFill>
                <a:effectLst/>
              </a:rPr>
              <a:t>end of the award</a:t>
            </a:r>
            <a:r>
              <a:rPr lang="en-US" b="0" kern="1200">
                <a:solidFill>
                  <a:sysClr val="windowText" lastClr="000000"/>
                </a:solidFill>
                <a:effectLst/>
              </a:rPr>
              <a:t>, whichever comes first </a:t>
            </a:r>
            <a:endParaRPr lang="en-US" b="0">
              <a:effectLst/>
            </a:endParaRPr>
          </a:p>
        </p:txBody>
      </p:sp>
      <p:grpSp>
        <p:nvGrpSpPr>
          <p:cNvPr id="4" name="Group 3" descr="graphic indicating general process of data collection, analysis, sharing, storage, accessing">
            <a:extLst>
              <a:ext uri="{FF2B5EF4-FFF2-40B4-BE49-F238E27FC236}">
                <a16:creationId xmlns:a16="http://schemas.microsoft.com/office/drawing/2014/main" id="{C79D0935-EFB1-4C51-9527-813B3C262EA2}"/>
              </a:ext>
            </a:extLst>
          </p:cNvPr>
          <p:cNvGrpSpPr/>
          <p:nvPr/>
        </p:nvGrpSpPr>
        <p:grpSpPr>
          <a:xfrm>
            <a:off x="958516" y="4047085"/>
            <a:ext cx="10515600" cy="1741887"/>
            <a:chOff x="1388663" y="2989694"/>
            <a:chExt cx="10059098" cy="1404839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94925B54-9C57-43BF-A37A-34BB38E1C3D7}"/>
                </a:ext>
              </a:extLst>
            </p:cNvPr>
            <p:cNvGrpSpPr/>
            <p:nvPr/>
          </p:nvGrpSpPr>
          <p:grpSpPr>
            <a:xfrm>
              <a:off x="1388663" y="2989694"/>
              <a:ext cx="8111558" cy="1404839"/>
              <a:chOff x="1388663" y="2989694"/>
              <a:chExt cx="8111558" cy="1404839"/>
            </a:xfrm>
          </p:grpSpPr>
          <p:sp>
            <p:nvSpPr>
              <p:cNvPr id="7" name="Arrow: Chevron 6">
                <a:extLst>
                  <a:ext uri="{FF2B5EF4-FFF2-40B4-BE49-F238E27FC236}">
                    <a16:creationId xmlns:a16="http://schemas.microsoft.com/office/drawing/2014/main" id="{43864343-AAAB-428B-AA48-2AA1ED72B468}"/>
                  </a:ext>
                </a:extLst>
              </p:cNvPr>
              <p:cNvSpPr/>
              <p:nvPr/>
            </p:nvSpPr>
            <p:spPr>
              <a:xfrm>
                <a:off x="1388663" y="3208815"/>
                <a:ext cx="2301977" cy="1013800"/>
              </a:xfrm>
              <a:prstGeom prst="chevron">
                <a:avLst/>
              </a:prstGeom>
              <a:solidFill>
                <a:schemeClr val="accent5"/>
              </a:solidFill>
              <a:ln>
                <a:solidFill>
                  <a:schemeClr val="accent5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en-US" b="1">
                    <a:solidFill>
                      <a:schemeClr val="bg1"/>
                    </a:solidFill>
                  </a:rPr>
                  <a:t>Collection</a:t>
                </a:r>
              </a:p>
            </p:txBody>
          </p:sp>
          <p:sp>
            <p:nvSpPr>
              <p:cNvPr id="8" name="Arrow: Chevron 7">
                <a:extLst>
                  <a:ext uri="{FF2B5EF4-FFF2-40B4-BE49-F238E27FC236}">
                    <a16:creationId xmlns:a16="http://schemas.microsoft.com/office/drawing/2014/main" id="{79A698DA-70DB-40AC-8ADF-7A7258C502E7}"/>
                  </a:ext>
                </a:extLst>
              </p:cNvPr>
              <p:cNvSpPr/>
              <p:nvPr/>
            </p:nvSpPr>
            <p:spPr>
              <a:xfrm>
                <a:off x="3350696" y="3208815"/>
                <a:ext cx="2232707" cy="1013800"/>
              </a:xfrm>
              <a:prstGeom prst="chevron">
                <a:avLst/>
              </a:prstGeom>
              <a:solidFill>
                <a:schemeClr val="accent1"/>
              </a:solidFill>
              <a:ln>
                <a:solidFill>
                  <a:srgbClr val="FFCC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en-US" b="1">
                    <a:solidFill>
                      <a:schemeClr val="bg1"/>
                    </a:solidFill>
                  </a:rPr>
                  <a:t>Analysis/ Curation</a:t>
                </a:r>
              </a:p>
            </p:txBody>
          </p:sp>
          <p:sp>
            <p:nvSpPr>
              <p:cNvPr id="9" name="Arrow: Chevron 8">
                <a:extLst>
                  <a:ext uri="{FF2B5EF4-FFF2-40B4-BE49-F238E27FC236}">
                    <a16:creationId xmlns:a16="http://schemas.microsoft.com/office/drawing/2014/main" id="{A0E33242-D6D8-43FB-9579-D28D64C3BE65}"/>
                  </a:ext>
                </a:extLst>
              </p:cNvPr>
              <p:cNvSpPr/>
              <p:nvPr/>
            </p:nvSpPr>
            <p:spPr>
              <a:xfrm>
                <a:off x="4929048" y="2989694"/>
                <a:ext cx="2616389" cy="1404839"/>
              </a:xfrm>
              <a:prstGeom prst="chevron">
                <a:avLst/>
              </a:prstGeom>
              <a:solidFill>
                <a:srgbClr val="F27900"/>
              </a:solidFill>
              <a:ln>
                <a:solidFill>
                  <a:srgbClr val="FFFFC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en-US" b="1">
                    <a:solidFill>
                      <a:schemeClr val="tx1"/>
                    </a:solidFill>
                  </a:rPr>
                  <a:t> Sharing </a:t>
                </a:r>
              </a:p>
            </p:txBody>
          </p:sp>
          <p:sp>
            <p:nvSpPr>
              <p:cNvPr id="10" name="Arrow: Chevron 9">
                <a:extLst>
                  <a:ext uri="{FF2B5EF4-FFF2-40B4-BE49-F238E27FC236}">
                    <a16:creationId xmlns:a16="http://schemas.microsoft.com/office/drawing/2014/main" id="{7006CE27-C165-4D85-A114-D9E4ED3429A8}"/>
                  </a:ext>
                </a:extLst>
              </p:cNvPr>
              <p:cNvSpPr/>
              <p:nvPr/>
            </p:nvSpPr>
            <p:spPr>
              <a:xfrm>
                <a:off x="7161755" y="3208815"/>
                <a:ext cx="2338466" cy="1013800"/>
              </a:xfrm>
              <a:prstGeom prst="chevron">
                <a:avLst/>
              </a:prstGeom>
              <a:solidFill>
                <a:schemeClr val="accent1">
                  <a:lumMod val="60000"/>
                  <a:lumOff val="40000"/>
                </a:schemeClr>
              </a:solidFill>
              <a:ln>
                <a:solidFill>
                  <a:schemeClr val="accent1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en-US" b="1">
                    <a:solidFill>
                      <a:schemeClr val="tx1"/>
                    </a:solidFill>
                  </a:rPr>
                  <a:t>Storage</a:t>
                </a:r>
              </a:p>
            </p:txBody>
          </p:sp>
        </p:grpSp>
        <p:sp>
          <p:nvSpPr>
            <p:cNvPr id="6" name="Arrow: Chevron 5">
              <a:extLst>
                <a:ext uri="{FF2B5EF4-FFF2-40B4-BE49-F238E27FC236}">
                  <a16:creationId xmlns:a16="http://schemas.microsoft.com/office/drawing/2014/main" id="{6421D34F-7AC0-45AC-9FFE-AFEF1D7AE005}"/>
                </a:ext>
              </a:extLst>
            </p:cNvPr>
            <p:cNvSpPr/>
            <p:nvPr/>
          </p:nvSpPr>
          <p:spPr>
            <a:xfrm>
              <a:off x="9215054" y="3208815"/>
              <a:ext cx="2232707" cy="1013800"/>
            </a:xfrm>
            <a:prstGeom prst="chevron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solidFill>
                <a:srgbClr val="9999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b="1">
                  <a:solidFill>
                    <a:sysClr val="windowText" lastClr="000000"/>
                  </a:solidFill>
                </a:rPr>
                <a:t>Access/ Archive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89434985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68CB37A6-22AE-4A77-B819-A9942855F4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-3062"/>
            <a:ext cx="10749280" cy="1335723"/>
          </a:xfrm>
        </p:spPr>
        <p:txBody>
          <a:bodyPr>
            <a:normAutofit fontScale="90000"/>
          </a:bodyPr>
          <a:lstStyle/>
          <a:p>
            <a:r>
              <a:rPr lang="en-US">
                <a:latin typeface="Open Sans"/>
                <a:ea typeface="Open Sans"/>
                <a:cs typeface="Open Sans"/>
              </a:rPr>
              <a:t>Secondary Research and Primary Data</a:t>
            </a:r>
            <a:endParaRPr lang="en-US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69C0FBE2-4B8C-427F-914A-55A4C5FB7BBE}"/>
              </a:ext>
            </a:extLst>
          </p:cNvPr>
          <p:cNvSpPr>
            <a:spLocks noGrp="1"/>
          </p:cNvSpPr>
          <p:nvPr>
            <p:ph sz="half" idx="4294967295"/>
          </p:nvPr>
        </p:nvSpPr>
        <p:spPr>
          <a:xfrm>
            <a:off x="4109011" y="1332661"/>
            <a:ext cx="7897791" cy="4540486"/>
          </a:xfrm>
        </p:spPr>
        <p:txBody>
          <a:bodyPr vert="horz" lIns="91440" tIns="45720" rIns="91440" bIns="45720" rtlCol="0" anchor="t">
            <a:normAutofit fontScale="92500" lnSpcReduction="10000"/>
          </a:bodyPr>
          <a:lstStyle/>
          <a:p>
            <a:pPr>
              <a:lnSpc>
                <a:spcPct val="118000"/>
              </a:lnSpc>
              <a:spcBef>
                <a:spcPts val="1200"/>
              </a:spcBef>
              <a:buClr>
                <a:srgbClr val="0070C0"/>
              </a:buClr>
            </a:pPr>
            <a:r>
              <a:rPr lang="en-US">
                <a:latin typeface="Open Sans"/>
                <a:ea typeface="Open Sans"/>
                <a:cs typeface="Open Sans"/>
              </a:rPr>
              <a:t>Research that obtains or analyzes primary data can generate scientific data and be subject to the DMS Policy</a:t>
            </a:r>
            <a:endParaRPr lang="en-US"/>
          </a:p>
          <a:p>
            <a:pPr>
              <a:lnSpc>
                <a:spcPct val="118000"/>
              </a:lnSpc>
              <a:spcBef>
                <a:spcPts val="1200"/>
              </a:spcBef>
              <a:buClr>
                <a:srgbClr val="0070C0"/>
              </a:buClr>
            </a:pPr>
            <a:endParaRPr lang="en-US" sz="1200">
              <a:latin typeface="Open Sans"/>
              <a:ea typeface="Open Sans"/>
              <a:cs typeface="Open Sans"/>
            </a:endParaRPr>
          </a:p>
          <a:p>
            <a:pPr>
              <a:lnSpc>
                <a:spcPct val="118000"/>
              </a:lnSpc>
              <a:spcBef>
                <a:spcPts val="1200"/>
              </a:spcBef>
              <a:buClr>
                <a:srgbClr val="0070C0"/>
              </a:buClr>
            </a:pPr>
            <a:r>
              <a:rPr lang="en-US">
                <a:latin typeface="Open Sans"/>
                <a:ea typeface="Open Sans"/>
                <a:cs typeface="Open Sans"/>
              </a:rPr>
              <a:t>Primary data already shared </a:t>
            </a:r>
            <a:r>
              <a:rPr lang="en-US" b="1">
                <a:latin typeface="Open Sans"/>
                <a:ea typeface="Open Sans"/>
                <a:cs typeface="Open Sans"/>
              </a:rPr>
              <a:t>should not be shared again</a:t>
            </a:r>
            <a:endParaRPr lang="en-US"/>
          </a:p>
          <a:p>
            <a:pPr>
              <a:lnSpc>
                <a:spcPct val="118000"/>
              </a:lnSpc>
              <a:spcBef>
                <a:spcPts val="1200"/>
              </a:spcBef>
              <a:buClr>
                <a:srgbClr val="0070C0"/>
              </a:buClr>
            </a:pPr>
            <a:endParaRPr lang="en-US" sz="1200">
              <a:latin typeface="Open Sans"/>
              <a:ea typeface="Open Sans"/>
              <a:cs typeface="Open Sans"/>
            </a:endParaRPr>
          </a:p>
          <a:p>
            <a:pPr>
              <a:lnSpc>
                <a:spcPct val="118000"/>
              </a:lnSpc>
              <a:spcBef>
                <a:spcPts val="1200"/>
              </a:spcBef>
              <a:buClr>
                <a:srgbClr val="0070C0"/>
              </a:buClr>
            </a:pPr>
            <a:r>
              <a:rPr lang="en-US">
                <a:latin typeface="Open Sans"/>
                <a:ea typeface="Open Sans"/>
                <a:cs typeface="Open Sans"/>
              </a:rPr>
              <a:t>Policy focuses on scientific data generated during research, but primary data not already shared may be valuable to share </a:t>
            </a:r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4E9B57B-966A-49F1-9387-82F26BCFC30B}"/>
              </a:ext>
            </a:extLst>
          </p:cNvPr>
          <p:cNvSpPr txBox="1"/>
          <p:nvPr/>
        </p:nvSpPr>
        <p:spPr>
          <a:xfrm>
            <a:off x="7109742" y="6019902"/>
            <a:ext cx="1408853" cy="646331"/>
          </a:xfrm>
          <a:prstGeom prst="rect">
            <a:avLst/>
          </a:prstGeom>
          <a:solidFill>
            <a:srgbClr val="C9E6FB"/>
          </a:solidFill>
        </p:spPr>
        <p:txBody>
          <a:bodyPr wrap="square" lIns="91440" tIns="182880" rIns="91440" bIns="182880" rtlCol="0" anchor="t">
            <a:spAutoFit/>
          </a:bodyPr>
          <a:lstStyle/>
          <a:p>
            <a:pPr algn="ctr"/>
            <a:r>
              <a:rPr lang="en-US" b="1"/>
              <a:t>See </a:t>
            </a:r>
            <a:r>
              <a:rPr lang="en-US" b="1">
                <a:hlinkClick r:id="rId3"/>
              </a:rPr>
              <a:t>FAQ</a:t>
            </a:r>
          </a:p>
        </p:txBody>
      </p:sp>
      <p:pic>
        <p:nvPicPr>
          <p:cNvPr id="1032" name="Picture 8">
            <a:extLst>
              <a:ext uri="{FF2B5EF4-FFF2-40B4-BE49-F238E27FC236}">
                <a16:creationId xmlns:a16="http://schemas.microsoft.com/office/drawing/2014/main" id="{F8B6428B-01E7-4784-9BB1-94021323AD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8707" b="-1831"/>
          <a:stretch/>
        </p:blipFill>
        <p:spPr bwMode="auto">
          <a:xfrm>
            <a:off x="334942" y="1986521"/>
            <a:ext cx="3458125" cy="288495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0696152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DB22EC4D-8E20-46C6-B737-D70595F0F0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Activities Subject to the DMS Policy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06CA7A4-CA99-4819-98DC-A2DB6E4BD2E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13736" y="1318521"/>
            <a:ext cx="5066892" cy="4893221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n-US" b="1">
                <a:solidFill>
                  <a:schemeClr val="accent1">
                    <a:lumMod val="50000"/>
                  </a:schemeClr>
                </a:solidFill>
                <a:latin typeface="Open Sans"/>
                <a:ea typeface="Open Sans"/>
                <a:cs typeface="Open Sans"/>
              </a:rPr>
              <a:t>APPLIES TO</a:t>
            </a:r>
            <a:r>
              <a:rPr lang="en-US">
                <a:solidFill>
                  <a:schemeClr val="accent1">
                    <a:lumMod val="50000"/>
                  </a:schemeClr>
                </a:solidFill>
                <a:latin typeface="Open Sans"/>
                <a:ea typeface="Open Sans"/>
                <a:cs typeface="Open Sans"/>
              </a:rPr>
              <a:t>…</a:t>
            </a:r>
          </a:p>
          <a:p>
            <a:pPr marL="0" indent="0">
              <a:lnSpc>
                <a:spcPct val="108000"/>
              </a:lnSpc>
              <a:buNone/>
            </a:pPr>
            <a:r>
              <a:rPr lang="en-US" sz="2200" b="1">
                <a:latin typeface="Open Sans"/>
                <a:ea typeface="Open Sans"/>
                <a:cs typeface="Open Sans"/>
              </a:rPr>
              <a:t>All research generating scientific    data, </a:t>
            </a:r>
            <a:r>
              <a:rPr lang="en-US" sz="2200">
                <a:latin typeface="Open Sans"/>
                <a:ea typeface="Open Sans"/>
                <a:cs typeface="Open Sans"/>
              </a:rPr>
              <a:t>including but not limited to:</a:t>
            </a:r>
            <a:endParaRPr lang="en-US"/>
          </a:p>
          <a:p>
            <a:pPr>
              <a:lnSpc>
                <a:spcPct val="108000"/>
              </a:lnSpc>
            </a:pPr>
            <a:r>
              <a:rPr lang="en-US" sz="2000">
                <a:latin typeface="Open Sans"/>
                <a:ea typeface="Open Sans"/>
                <a:cs typeface="Open Sans"/>
              </a:rPr>
              <a:t>Research Projects</a:t>
            </a:r>
          </a:p>
          <a:p>
            <a:pPr>
              <a:lnSpc>
                <a:spcPct val="108000"/>
              </a:lnSpc>
            </a:pPr>
            <a:r>
              <a:rPr lang="en-US" sz="2000">
                <a:latin typeface="Open Sans"/>
                <a:ea typeface="Open Sans"/>
                <a:cs typeface="Open Sans"/>
              </a:rPr>
              <a:t>Certain Career Development Awards (Ks)</a:t>
            </a:r>
          </a:p>
          <a:p>
            <a:pPr>
              <a:lnSpc>
                <a:spcPct val="108000"/>
              </a:lnSpc>
            </a:pPr>
            <a:r>
              <a:rPr lang="en-US" sz="2000">
                <a:latin typeface="Open Sans"/>
                <a:ea typeface="Open Sans"/>
                <a:cs typeface="Open Sans"/>
              </a:rPr>
              <a:t>Small Business SBIR/STTR</a:t>
            </a:r>
          </a:p>
          <a:p>
            <a:pPr>
              <a:lnSpc>
                <a:spcPct val="108000"/>
              </a:lnSpc>
            </a:pPr>
            <a:r>
              <a:rPr lang="en-US" sz="2000">
                <a:latin typeface="Open Sans"/>
                <a:ea typeface="Open Sans"/>
                <a:cs typeface="Open Sans"/>
              </a:rPr>
              <a:t>Research Centers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DFC4645C-A00E-4A97-B702-1E9535769D1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408173" y="1314638"/>
            <a:ext cx="5582265" cy="4394974"/>
          </a:xfrm>
        </p:spPr>
        <p:txBody>
          <a:bodyPr vert="horz" lIns="91440" tIns="45720" rIns="91440" bIns="45720" rtlCol="0" anchor="t">
            <a:normAutofit fontScale="92500" lnSpcReduction="20000"/>
          </a:bodyPr>
          <a:lstStyle/>
          <a:p>
            <a:pPr marL="0" indent="0">
              <a:buNone/>
            </a:pPr>
            <a:r>
              <a:rPr lang="en-US" sz="3300" b="1">
                <a:solidFill>
                  <a:schemeClr val="accent1">
                    <a:lumMod val="50000"/>
                  </a:schemeClr>
                </a:solidFill>
                <a:latin typeface="Open Sans"/>
                <a:ea typeface="Open Sans"/>
                <a:cs typeface="Open Sans"/>
              </a:rPr>
              <a:t>DOES NOT APPLY TO…</a:t>
            </a:r>
          </a:p>
          <a:p>
            <a:pPr marL="0" indent="0">
              <a:lnSpc>
                <a:spcPct val="118000"/>
              </a:lnSpc>
              <a:buNone/>
            </a:pPr>
            <a:r>
              <a:rPr lang="en-US" sz="2400" b="1">
                <a:latin typeface="Open Sans"/>
                <a:ea typeface="Open Sans"/>
                <a:cs typeface="Open Sans"/>
              </a:rPr>
              <a:t>research projects </a:t>
            </a:r>
            <a:r>
              <a:rPr lang="en-US" sz="2400" b="1" u="sng">
                <a:latin typeface="Open Sans"/>
                <a:ea typeface="Open Sans"/>
                <a:cs typeface="Open Sans"/>
              </a:rPr>
              <a:t>not</a:t>
            </a:r>
            <a:r>
              <a:rPr lang="en-US" sz="2400" b="1">
                <a:latin typeface="Open Sans"/>
                <a:ea typeface="Open Sans"/>
                <a:cs typeface="Open Sans"/>
              </a:rPr>
              <a:t> generating scientific data or non-research projects</a:t>
            </a:r>
            <a:r>
              <a:rPr lang="en-US" sz="2400">
                <a:latin typeface="Open Sans"/>
                <a:ea typeface="Open Sans"/>
                <a:cs typeface="Open Sans"/>
              </a:rPr>
              <a:t>, including but not limited to:</a:t>
            </a:r>
          </a:p>
          <a:p>
            <a:pPr>
              <a:lnSpc>
                <a:spcPct val="118000"/>
              </a:lnSpc>
            </a:pPr>
            <a:r>
              <a:rPr lang="en-US" sz="2100">
                <a:latin typeface="Open Sans"/>
                <a:ea typeface="Open Sans"/>
                <a:cs typeface="Open Sans"/>
              </a:rPr>
              <a:t>Training (Ts)</a:t>
            </a:r>
          </a:p>
          <a:p>
            <a:pPr>
              <a:lnSpc>
                <a:spcPct val="118000"/>
              </a:lnSpc>
            </a:pPr>
            <a:r>
              <a:rPr lang="en-US" sz="2100">
                <a:latin typeface="Open Sans"/>
                <a:ea typeface="Open Sans"/>
                <a:cs typeface="Open Sans"/>
              </a:rPr>
              <a:t>Fellowships (Fs)</a:t>
            </a:r>
          </a:p>
          <a:p>
            <a:pPr>
              <a:lnSpc>
                <a:spcPct val="118000"/>
              </a:lnSpc>
            </a:pPr>
            <a:r>
              <a:rPr lang="en-US" sz="2100">
                <a:latin typeface="Open Sans"/>
                <a:ea typeface="Open Sans"/>
                <a:cs typeface="Open Sans"/>
              </a:rPr>
              <a:t>Construction (C06)</a:t>
            </a:r>
          </a:p>
          <a:p>
            <a:pPr>
              <a:lnSpc>
                <a:spcPct val="118000"/>
              </a:lnSpc>
            </a:pPr>
            <a:r>
              <a:rPr lang="en-US" sz="2100">
                <a:latin typeface="Open Sans"/>
                <a:ea typeface="Open Sans"/>
                <a:cs typeface="Open Sans"/>
              </a:rPr>
              <a:t>Conference Grants (R13)</a:t>
            </a:r>
          </a:p>
          <a:p>
            <a:pPr>
              <a:lnSpc>
                <a:spcPct val="118000"/>
              </a:lnSpc>
            </a:pPr>
            <a:r>
              <a:rPr lang="en-US" sz="2100">
                <a:latin typeface="Open Sans"/>
                <a:ea typeface="Open Sans"/>
                <a:cs typeface="Open Sans"/>
              </a:rPr>
              <a:t>Resources (</a:t>
            </a:r>
            <a:r>
              <a:rPr lang="en-US" sz="2100" err="1">
                <a:latin typeface="Open Sans"/>
                <a:ea typeface="Open Sans"/>
                <a:cs typeface="Open Sans"/>
              </a:rPr>
              <a:t>Gs</a:t>
            </a:r>
            <a:r>
              <a:rPr lang="en-US" sz="2100">
                <a:latin typeface="Open Sans"/>
                <a:ea typeface="Open Sans"/>
                <a:cs typeface="Open Sans"/>
              </a:rPr>
              <a:t>)</a:t>
            </a:r>
          </a:p>
          <a:p>
            <a:pPr>
              <a:lnSpc>
                <a:spcPct val="118000"/>
              </a:lnSpc>
            </a:pPr>
            <a:r>
              <a:rPr lang="en-US" sz="2100">
                <a:latin typeface="Open Sans"/>
                <a:ea typeface="Open Sans"/>
                <a:cs typeface="Open Sans"/>
              </a:rPr>
              <a:t>Research-Related Infrastructure Programs (e.g., S06)</a:t>
            </a:r>
            <a:endParaRPr lang="en-US" sz="2400">
              <a:latin typeface="Open Sans"/>
              <a:ea typeface="Open Sans"/>
              <a:cs typeface="Open Sans"/>
            </a:endParaRP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650CACB7-0BCE-4512-A639-FA672F81AE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5749961" y="1569155"/>
            <a:ext cx="0" cy="3509862"/>
          </a:xfrm>
          <a:prstGeom prst="line">
            <a:avLst/>
          </a:prstGeom>
          <a:ln w="38100">
            <a:solidFill>
              <a:srgbClr val="20558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F55F6743-F68E-467E-BDE5-12AAE09EE706}"/>
              </a:ext>
            </a:extLst>
          </p:cNvPr>
          <p:cNvSpPr txBox="1"/>
          <p:nvPr/>
        </p:nvSpPr>
        <p:spPr>
          <a:xfrm>
            <a:off x="2324755" y="5735226"/>
            <a:ext cx="7854664" cy="646331"/>
          </a:xfrm>
          <a:prstGeom prst="rect">
            <a:avLst/>
          </a:prstGeom>
          <a:solidFill>
            <a:srgbClr val="C9E6FB"/>
          </a:solidFill>
        </p:spPr>
        <p:txBody>
          <a:bodyPr wrap="square" tIns="182880" bIns="182880" rtlCol="0">
            <a:spAutoFit/>
          </a:bodyPr>
          <a:lstStyle/>
          <a:p>
            <a:pPr algn="ctr"/>
            <a:r>
              <a:rPr lang="en-US" b="1"/>
              <a:t>See </a:t>
            </a:r>
            <a:r>
              <a:rPr lang="en-US" b="1">
                <a:hlinkClick r:id="rId3"/>
              </a:rPr>
              <a:t>Research Covered Under the Data Management &amp; Sharing Policy</a:t>
            </a:r>
            <a:endParaRPr lang="en-US" b="1"/>
          </a:p>
        </p:txBody>
      </p:sp>
    </p:spTree>
    <p:extLst>
      <p:ext uri="{BB962C8B-B14F-4D97-AF65-F5344CB8AC3E}">
        <p14:creationId xmlns:p14="http://schemas.microsoft.com/office/powerpoint/2010/main" val="9177165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B9628365-5C2D-461A-8BA6-220FBD6DB1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For More Information…</a:t>
            </a:r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511209A2-1E7F-49C6-AC5C-BCF8E1433ED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915583" y="1368603"/>
            <a:ext cx="5138531" cy="3024706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lnSpc>
                <a:spcPct val="108000"/>
              </a:lnSpc>
              <a:spcAft>
                <a:spcPts val="600"/>
              </a:spcAft>
              <a:buNone/>
            </a:pPr>
            <a:r>
              <a:rPr lang="en-US" b="1">
                <a:latin typeface="Open Sans"/>
                <a:ea typeface="Open Sans"/>
                <a:cs typeface="Open Sans"/>
              </a:rPr>
              <a:t>Website: </a:t>
            </a:r>
            <a:r>
              <a:rPr lang="en-US">
                <a:latin typeface="Open Sans"/>
                <a:ea typeface="Open Sans"/>
                <a:cs typeface="Open Sans"/>
                <a:hlinkClick r:id="rId3"/>
              </a:rPr>
              <a:t>NIH Scientific Data Sharing</a:t>
            </a:r>
            <a:endParaRPr lang="en-US">
              <a:latin typeface="Open Sans"/>
              <a:ea typeface="Open Sans"/>
              <a:cs typeface="Open Sans"/>
            </a:endParaRPr>
          </a:p>
          <a:p>
            <a:pPr marL="0" indent="0">
              <a:lnSpc>
                <a:spcPct val="108000"/>
              </a:lnSpc>
              <a:spcAft>
                <a:spcPts val="600"/>
              </a:spcAft>
              <a:buNone/>
            </a:pPr>
            <a:r>
              <a:rPr lang="en-US" b="1">
                <a:latin typeface="Open Sans"/>
                <a:ea typeface="Open Sans"/>
                <a:cs typeface="Open Sans"/>
              </a:rPr>
              <a:t>FAQs: </a:t>
            </a:r>
            <a:r>
              <a:rPr lang="en-US">
                <a:latin typeface="Open Sans"/>
                <a:ea typeface="Open Sans"/>
                <a:cs typeface="Open Sans"/>
                <a:hlinkClick r:id="rId4"/>
              </a:rPr>
              <a:t>DMS Policy FAQs</a:t>
            </a:r>
            <a:endParaRPr lang="en-US">
              <a:latin typeface="Open Sans"/>
              <a:ea typeface="Open Sans"/>
              <a:cs typeface="Open Sans"/>
              <a:hlinkClick r:id="rId3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pPr marL="0" indent="0">
              <a:lnSpc>
                <a:spcPct val="108000"/>
              </a:lnSpc>
              <a:spcAft>
                <a:spcPts val="600"/>
              </a:spcAft>
              <a:buNone/>
            </a:pPr>
            <a:r>
              <a:rPr lang="en-US" b="1">
                <a:latin typeface="Open Sans"/>
                <a:ea typeface="Open Sans"/>
                <a:cs typeface="Open Sans"/>
              </a:rPr>
              <a:t>Email Box: </a:t>
            </a:r>
            <a:r>
              <a:rPr lang="en-US">
                <a:latin typeface="Open Sans"/>
                <a:ea typeface="Open Sans"/>
                <a:cs typeface="Open Sans"/>
                <a:hlinkClick r:id="rId5"/>
              </a:rPr>
              <a:t>Sharing@nih.gov</a:t>
            </a:r>
            <a:endParaRPr lang="en-US">
              <a:latin typeface="Open Sans"/>
              <a:ea typeface="Open Sans"/>
              <a:cs typeface="Open Sans"/>
            </a:endParaRPr>
          </a:p>
          <a:p>
            <a:endParaRPr lang="en-US"/>
          </a:p>
          <a:p>
            <a:pPr lvl="1"/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AA46BD89-8751-414F-87C1-52DE9404A0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 rotWithShape="1">
          <a:blip r:embed="rId6"/>
          <a:srcRect r="11676" b="14615"/>
          <a:stretch/>
        </p:blipFill>
        <p:spPr>
          <a:xfrm>
            <a:off x="470452" y="1503612"/>
            <a:ext cx="5367467" cy="27546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Picture 3" descr="screenshot of DMS section of webiste">
            <a:extLst>
              <a:ext uri="{FF2B5EF4-FFF2-40B4-BE49-F238E27FC236}">
                <a16:creationId xmlns:a16="http://schemas.microsoft.com/office/drawing/2014/main" id="{0D9F6ACA-DC87-4AA8-85C5-CD0631004F32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r="7720" b="15177"/>
          <a:stretch/>
        </p:blipFill>
        <p:spPr>
          <a:xfrm>
            <a:off x="1111919" y="3123996"/>
            <a:ext cx="5471098" cy="240266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Picture 6" descr="screenshot of &quot;learning&quot; page of website">
            <a:extLst>
              <a:ext uri="{FF2B5EF4-FFF2-40B4-BE49-F238E27FC236}">
                <a16:creationId xmlns:a16="http://schemas.microsoft.com/office/drawing/2014/main" id="{82BDB9CE-2F5E-44F5-B15C-E0531A73977E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b="47595"/>
          <a:stretch/>
        </p:blipFill>
        <p:spPr>
          <a:xfrm>
            <a:off x="4443741" y="4052650"/>
            <a:ext cx="4278551" cy="209605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30107564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AEAE24-DEEB-48B8-AE1D-E043B270C0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7485" y="96053"/>
            <a:ext cx="10515600" cy="1325563"/>
          </a:xfrm>
        </p:spPr>
        <p:txBody>
          <a:bodyPr>
            <a:normAutofit/>
          </a:bodyPr>
          <a:lstStyle/>
          <a:p>
            <a:r>
              <a:rPr lang="en-US"/>
              <a:t>Stay in the loop!</a:t>
            </a:r>
          </a:p>
        </p:txBody>
      </p:sp>
      <p:grpSp>
        <p:nvGrpSpPr>
          <p:cNvPr id="7" name="Group 6" descr="listservs">
            <a:extLst>
              <a:ext uri="{FF2B5EF4-FFF2-40B4-BE49-F238E27FC236}">
                <a16:creationId xmlns:a16="http://schemas.microsoft.com/office/drawing/2014/main" id="{DBDD6D7E-3318-494D-8CD9-967BA826B970}"/>
              </a:ext>
            </a:extLst>
          </p:cNvPr>
          <p:cNvGrpSpPr/>
          <p:nvPr/>
        </p:nvGrpSpPr>
        <p:grpSpPr>
          <a:xfrm>
            <a:off x="8203069" y="1541737"/>
            <a:ext cx="3988931" cy="3724612"/>
            <a:chOff x="529267" y="1292663"/>
            <a:chExt cx="3026839" cy="3113539"/>
          </a:xfrm>
        </p:grpSpPr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6C6A139C-410D-434D-B10F-2C46C34EA6A7}"/>
                </a:ext>
              </a:extLst>
            </p:cNvPr>
            <p:cNvSpPr txBox="1"/>
            <p:nvPr/>
          </p:nvSpPr>
          <p:spPr>
            <a:xfrm>
              <a:off x="600279" y="1292663"/>
              <a:ext cx="2890683" cy="483909"/>
            </a:xfrm>
            <a:prstGeom prst="roundRect">
              <a:avLst/>
            </a:prstGeom>
            <a:solidFill>
              <a:schemeClr val="accent6"/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b="1">
                  <a:solidFill>
                    <a:schemeClr val="bg1"/>
                  </a:solidFill>
                </a:rPr>
                <a:t>LISTSERVS</a:t>
              </a:r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81F83052-9188-4CD7-B640-4A333C860B72}"/>
                </a:ext>
              </a:extLst>
            </p:cNvPr>
            <p:cNvSpPr txBox="1"/>
            <p:nvPr/>
          </p:nvSpPr>
          <p:spPr>
            <a:xfrm>
              <a:off x="529267" y="1755913"/>
              <a:ext cx="3026839" cy="2650289"/>
            </a:xfrm>
            <a:prstGeom prst="round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marL="342900" indent="-342900">
                <a:lnSpc>
                  <a:spcPct val="108000"/>
                </a:lnSpc>
                <a:spcAft>
                  <a:spcPts val="600"/>
                </a:spcAft>
                <a:buFont typeface="Arial" panose="020B0604020202020204" pitchFamily="34" charset="0"/>
                <a:buChar char="•"/>
              </a:pPr>
              <a:r>
                <a:rPr lang="en-US" sz="2200" b="1">
                  <a:hlinkClick r:id="rId2"/>
                </a:rPr>
                <a:t>Extramural Nexus</a:t>
              </a:r>
              <a:endParaRPr lang="en-US" sz="2200" b="1"/>
            </a:p>
            <a:p>
              <a:pPr marL="342900" indent="-342900">
                <a:lnSpc>
                  <a:spcPct val="108000"/>
                </a:lnSpc>
                <a:spcAft>
                  <a:spcPts val="600"/>
                </a:spcAft>
                <a:buFont typeface="Arial" panose="020B0604020202020204" pitchFamily="34" charset="0"/>
                <a:buChar char="•"/>
              </a:pPr>
              <a:r>
                <a:rPr lang="en-US" sz="2200" b="1">
                  <a:hlinkClick r:id="rId3"/>
                </a:rPr>
                <a:t>NIH Guide to Grants &amp; Contracts </a:t>
              </a:r>
              <a:endParaRPr lang="en-US" sz="2200" b="1"/>
            </a:p>
            <a:p>
              <a:pPr marL="342900" indent="-342900">
                <a:lnSpc>
                  <a:spcPct val="108000"/>
                </a:lnSpc>
                <a:spcAft>
                  <a:spcPts val="600"/>
                </a:spcAft>
                <a:buFont typeface="Arial" panose="020B0604020202020204" pitchFamily="34" charset="0"/>
                <a:buChar char="•"/>
              </a:pPr>
              <a:r>
                <a:rPr lang="en-US" sz="2200" b="1">
                  <a:hlinkClick r:id="rId4"/>
                </a:rPr>
                <a:t>Office of Science Policy News</a:t>
              </a:r>
              <a:endParaRPr lang="en-US" sz="2200" b="1"/>
            </a:p>
            <a:p>
              <a:pPr marL="342900" indent="-342900">
                <a:lnSpc>
                  <a:spcPct val="108000"/>
                </a:lnSpc>
                <a:spcAft>
                  <a:spcPts val="600"/>
                </a:spcAft>
                <a:buFont typeface="Arial" panose="020B0604020202020204" pitchFamily="34" charset="0"/>
                <a:buChar char="•"/>
              </a:pPr>
              <a:r>
                <a:rPr lang="en-US" sz="2200" b="1">
                  <a:hlinkClick r:id="rId5"/>
                </a:rPr>
                <a:t>NIH Scientific Data Sharing News &amp; Events</a:t>
              </a:r>
              <a:endParaRPr lang="en-US" sz="2200" b="1"/>
            </a:p>
          </p:txBody>
        </p:sp>
      </p:grpSp>
      <p:grpSp>
        <p:nvGrpSpPr>
          <p:cNvPr id="18" name="Group 17" descr="social media channels">
            <a:extLst>
              <a:ext uri="{FF2B5EF4-FFF2-40B4-BE49-F238E27FC236}">
                <a16:creationId xmlns:a16="http://schemas.microsoft.com/office/drawing/2014/main" id="{88D5E9F7-F50C-45B8-8D4C-70CD2BB217B9}"/>
              </a:ext>
            </a:extLst>
          </p:cNvPr>
          <p:cNvGrpSpPr/>
          <p:nvPr/>
        </p:nvGrpSpPr>
        <p:grpSpPr>
          <a:xfrm>
            <a:off x="311471" y="3977443"/>
            <a:ext cx="3046816" cy="1739891"/>
            <a:chOff x="707923" y="1342821"/>
            <a:chExt cx="3135346" cy="1739891"/>
          </a:xfrm>
        </p:grpSpPr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D512EC1B-7DB8-468C-AC44-E475C6903506}"/>
                </a:ext>
              </a:extLst>
            </p:cNvPr>
            <p:cNvSpPr txBox="1"/>
            <p:nvPr/>
          </p:nvSpPr>
          <p:spPr>
            <a:xfrm>
              <a:off x="707923" y="1342821"/>
              <a:ext cx="3135346" cy="578882"/>
            </a:xfrm>
            <a:prstGeom prst="roundRect">
              <a:avLst/>
            </a:prstGeom>
            <a:solidFill>
              <a:schemeClr val="accent6"/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b="1">
                  <a:solidFill>
                    <a:schemeClr val="bg1"/>
                  </a:solidFill>
                </a:rPr>
                <a:t>SOCIAL MEDIA</a:t>
              </a: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9CD84187-8947-40E6-9B59-A999A46D141F}"/>
                </a:ext>
              </a:extLst>
            </p:cNvPr>
            <p:cNvSpPr txBox="1"/>
            <p:nvPr/>
          </p:nvSpPr>
          <p:spPr>
            <a:xfrm>
              <a:off x="878044" y="2146285"/>
              <a:ext cx="2890683" cy="936427"/>
            </a:xfrm>
            <a:prstGeom prst="round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marL="342900" indent="-342900">
                <a:spcAft>
                  <a:spcPts val="600"/>
                </a:spcAft>
                <a:buFont typeface="Arial" panose="020B0604020202020204" pitchFamily="34" charset="0"/>
                <a:buChar char="•"/>
              </a:pPr>
              <a:r>
                <a:rPr lang="en-US" sz="2200" b="1">
                  <a:hlinkClick r:id="rId6"/>
                </a:rPr>
                <a:t>@NIHGrants</a:t>
              </a:r>
              <a:endParaRPr lang="en-US" sz="2200" b="1"/>
            </a:p>
            <a:p>
              <a:pPr marL="342900" indent="-342900">
                <a:spcAft>
                  <a:spcPts val="600"/>
                </a:spcAft>
                <a:buFont typeface="Arial" panose="020B0604020202020204" pitchFamily="34" charset="0"/>
                <a:buChar char="•"/>
              </a:pPr>
              <a:r>
                <a:rPr lang="en-US" sz="2200" b="1">
                  <a:hlinkClick r:id="rId7"/>
                </a:rPr>
                <a:t>@NIH_OSP</a:t>
              </a:r>
              <a:endParaRPr lang="en-US" sz="2200" b="1"/>
            </a:p>
          </p:txBody>
        </p:sp>
      </p:grpSp>
      <p:grpSp>
        <p:nvGrpSpPr>
          <p:cNvPr id="31" name="Group 30" descr="blogs">
            <a:extLst>
              <a:ext uri="{FF2B5EF4-FFF2-40B4-BE49-F238E27FC236}">
                <a16:creationId xmlns:a16="http://schemas.microsoft.com/office/drawing/2014/main" id="{570A13EA-62B1-48E6-A9F4-67AEE9DC83CF}"/>
              </a:ext>
            </a:extLst>
          </p:cNvPr>
          <p:cNvGrpSpPr/>
          <p:nvPr/>
        </p:nvGrpSpPr>
        <p:grpSpPr>
          <a:xfrm>
            <a:off x="419971" y="1624274"/>
            <a:ext cx="3237630" cy="1717580"/>
            <a:chOff x="707923" y="1342821"/>
            <a:chExt cx="3149654" cy="1597769"/>
          </a:xfrm>
        </p:grpSpPr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7B9A044C-EBEC-4999-B20C-8E6D15807F58}"/>
                </a:ext>
              </a:extLst>
            </p:cNvPr>
            <p:cNvSpPr txBox="1"/>
            <p:nvPr/>
          </p:nvSpPr>
          <p:spPr>
            <a:xfrm>
              <a:off x="707923" y="1342821"/>
              <a:ext cx="2890683" cy="578882"/>
            </a:xfrm>
            <a:prstGeom prst="roundRect">
              <a:avLst/>
            </a:prstGeom>
            <a:solidFill>
              <a:schemeClr val="accent6"/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b="1">
                  <a:solidFill>
                    <a:schemeClr val="bg1"/>
                  </a:solidFill>
                </a:rPr>
                <a:t>BLOGS</a:t>
              </a:r>
            </a:p>
          </p:txBody>
        </p: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92903C84-0A7A-48BA-B14D-6709B2B0D93E}"/>
                </a:ext>
              </a:extLst>
            </p:cNvPr>
            <p:cNvSpPr txBox="1"/>
            <p:nvPr/>
          </p:nvSpPr>
          <p:spPr>
            <a:xfrm>
              <a:off x="707923" y="2069484"/>
              <a:ext cx="3149654" cy="871106"/>
            </a:xfrm>
            <a:prstGeom prst="round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marL="342900" indent="-342900">
                <a:spcAft>
                  <a:spcPts val="600"/>
                </a:spcAft>
                <a:buFont typeface="Arial" panose="020B0604020202020204" pitchFamily="34" charset="0"/>
                <a:buChar char="•"/>
              </a:pPr>
              <a:r>
                <a:rPr lang="en-US" sz="2200" b="1">
                  <a:hlinkClick r:id="rId8"/>
                </a:rPr>
                <a:t>Under the </a:t>
              </a:r>
              <a:r>
                <a:rPr lang="en-US" sz="2200" b="1" err="1">
                  <a:hlinkClick r:id="rId8"/>
                </a:rPr>
                <a:t>Poliscope</a:t>
              </a:r>
              <a:endParaRPr lang="en-US" sz="2200" b="1"/>
            </a:p>
            <a:p>
              <a:pPr marL="342900" indent="-342900">
                <a:spcAft>
                  <a:spcPts val="600"/>
                </a:spcAft>
                <a:buFont typeface="Arial" panose="020B0604020202020204" pitchFamily="34" charset="0"/>
                <a:buChar char="•"/>
              </a:pPr>
              <a:r>
                <a:rPr lang="en-US" sz="2200" b="1">
                  <a:hlinkClick r:id="rId9"/>
                </a:rPr>
                <a:t>Open Mike</a:t>
              </a:r>
              <a:endParaRPr lang="en-US" sz="2200" b="1"/>
            </a:p>
          </p:txBody>
        </p:sp>
      </p:grpSp>
      <p:pic>
        <p:nvPicPr>
          <p:cNvPr id="8" name="Picture 7" descr="screenshot of latest news section of webiste">
            <a:extLst>
              <a:ext uri="{FF2B5EF4-FFF2-40B4-BE49-F238E27FC236}">
                <a16:creationId xmlns:a16="http://schemas.microsoft.com/office/drawing/2014/main" id="{C08EA2C8-C371-4A9D-A685-B11C8F50C8E0}"/>
              </a:ext>
            </a:extLst>
          </p:cNvPr>
          <p:cNvPicPr>
            <a:picLocks noChangeAspect="1"/>
          </p:cNvPicPr>
          <p:nvPr/>
        </p:nvPicPr>
        <p:blipFill rotWithShape="1">
          <a:blip r:embed="rId10"/>
          <a:srcRect r="50000"/>
          <a:stretch/>
        </p:blipFill>
        <p:spPr>
          <a:xfrm>
            <a:off x="3862294" y="1421616"/>
            <a:ext cx="3809497" cy="264125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6" name="Picture 15" descr="screenshot of upcoming events section of website">
            <a:extLst>
              <a:ext uri="{FF2B5EF4-FFF2-40B4-BE49-F238E27FC236}">
                <a16:creationId xmlns:a16="http://schemas.microsoft.com/office/drawing/2014/main" id="{5605D0D3-9757-4736-A184-B5E41FF63BDE}"/>
              </a:ext>
            </a:extLst>
          </p:cNvPr>
          <p:cNvPicPr>
            <a:picLocks noChangeAspect="1"/>
          </p:cNvPicPr>
          <p:nvPr/>
        </p:nvPicPr>
        <p:blipFill rotWithShape="1">
          <a:blip r:embed="rId10"/>
          <a:srcRect l="51413"/>
          <a:stretch/>
        </p:blipFill>
        <p:spPr>
          <a:xfrm>
            <a:off x="4472938" y="2639359"/>
            <a:ext cx="3657693" cy="260976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41831E6A-FCD2-4990-9FA8-A0052098A1DE}"/>
              </a:ext>
            </a:extLst>
          </p:cNvPr>
          <p:cNvSpPr txBox="1"/>
          <p:nvPr/>
        </p:nvSpPr>
        <p:spPr>
          <a:xfrm>
            <a:off x="4472938" y="5820532"/>
            <a:ext cx="2921663" cy="646331"/>
          </a:xfrm>
          <a:prstGeom prst="rect">
            <a:avLst/>
          </a:prstGeom>
          <a:solidFill>
            <a:srgbClr val="C9E6FB"/>
          </a:solidFill>
        </p:spPr>
        <p:txBody>
          <a:bodyPr wrap="square" tIns="182880" bIns="182880" rtlCol="0">
            <a:spAutoFit/>
          </a:bodyPr>
          <a:lstStyle/>
          <a:p>
            <a:pPr algn="ctr"/>
            <a:r>
              <a:rPr lang="en-US" b="1">
                <a:hlinkClick r:id="rId11"/>
              </a:rPr>
              <a:t>News &amp; Events</a:t>
            </a:r>
            <a:endParaRPr lang="en-US" b="1"/>
          </a:p>
        </p:txBody>
      </p:sp>
    </p:spTree>
    <p:extLst>
      <p:ext uri="{BB962C8B-B14F-4D97-AF65-F5344CB8AC3E}">
        <p14:creationId xmlns:p14="http://schemas.microsoft.com/office/powerpoint/2010/main" val="383801038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59" name="Rectangle 2054">
            <a:extLst>
              <a:ext uri="{FF2B5EF4-FFF2-40B4-BE49-F238E27FC236}">
                <a16:creationId xmlns:a16="http://schemas.microsoft.com/office/drawing/2014/main" id="{04812C46-200A-4DEB-A05E-3ED6C68C23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050" name="Picture 2" descr="1 James Shannon Building">
            <a:extLst>
              <a:ext uri="{FF2B5EF4-FFF2-40B4-BE49-F238E27FC236}">
                <a16:creationId xmlns:a16="http://schemas.microsoft.com/office/drawing/2014/main" id="{BD3113A6-2F63-4CCD-9C7E-C21FF92DD8E7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809" r="4592"/>
          <a:stretch/>
        </p:blipFill>
        <p:spPr bwMode="auto">
          <a:xfrm>
            <a:off x="1" y="10"/>
            <a:ext cx="9669642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60" name="Rectangle 2056">
            <a:extLst>
              <a:ext uri="{FF2B5EF4-FFF2-40B4-BE49-F238E27FC236}">
                <a16:creationId xmlns:a16="http://schemas.microsoft.com/office/drawing/2014/main" id="{D1EA859B-E555-4109-94F3-6700E046E0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5125019" y="0"/>
            <a:ext cx="7066978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03FF44B8-EDF3-42B4-8556-CF698AA007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25928" y="154110"/>
            <a:ext cx="4890476" cy="1899912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l"/>
            <a:r>
              <a:rPr lang="en-US" sz="3100">
                <a:solidFill>
                  <a:schemeClr val="tx1"/>
                </a:solidFill>
                <a:latin typeface="+mn-lt"/>
                <a:ea typeface="+mj-ea"/>
                <a:cs typeface="+mj-cs"/>
              </a:rPr>
              <a:t>NIH has a longstanding commitment to making the results of research available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650BEC4-DF42-4716-8E0B-E547DDE0613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294215" y="2584630"/>
            <a:ext cx="3822189" cy="3742762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lnSpc>
                <a:spcPct val="108000"/>
              </a:lnSpc>
              <a:buNone/>
            </a:pPr>
            <a:r>
              <a:rPr lang="en-US">
                <a:latin typeface="+mn-lt"/>
                <a:ea typeface="+mn-ea"/>
                <a:cs typeface="+mn-cs"/>
              </a:rPr>
              <a:t>Data Management and Sharing Policy will create a </a:t>
            </a:r>
            <a:r>
              <a:rPr lang="en-US" b="1">
                <a:latin typeface="+mn-lt"/>
                <a:ea typeface="+mn-ea"/>
                <a:cs typeface="+mn-cs"/>
              </a:rPr>
              <a:t>consistent minimum expectation </a:t>
            </a:r>
            <a:r>
              <a:rPr lang="en-US">
                <a:latin typeface="+mn-lt"/>
                <a:ea typeface="+mn-ea"/>
                <a:cs typeface="+mn-cs"/>
              </a:rPr>
              <a:t>for all research supported by the agency. </a:t>
            </a:r>
          </a:p>
          <a:p>
            <a:endParaRPr lang="en-US" sz="2000"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6613122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9F5C3214-DFE0-41DB-BBD7-640CBC8E98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Open Sans"/>
                <a:ea typeface="Open Sans"/>
                <a:cs typeface="Open Sans"/>
              </a:rPr>
              <a:t>DMS Policy Overview</a:t>
            </a:r>
            <a:endParaRPr lang="en-US"/>
          </a:p>
        </p:txBody>
      </p:sp>
      <p:graphicFrame>
        <p:nvGraphicFramePr>
          <p:cNvPr id="4" name="Content Placeholder 3" descr="applicability and policy requirements">
            <a:extLst>
              <a:ext uri="{FF2B5EF4-FFF2-40B4-BE49-F238E27FC236}">
                <a16:creationId xmlns:a16="http://schemas.microsoft.com/office/drawing/2014/main" id="{13152746-9333-4EEA-8B5E-6AD74F36BB0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37956288"/>
              </p:ext>
            </p:extLst>
          </p:nvPr>
        </p:nvGraphicFramePr>
        <p:xfrm>
          <a:off x="838200" y="1342821"/>
          <a:ext cx="10515600" cy="553940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C51C3332-449A-490E-BD52-63A72F49EF0D}"/>
              </a:ext>
            </a:extLst>
          </p:cNvPr>
          <p:cNvSpPr txBox="1"/>
          <p:nvPr/>
        </p:nvSpPr>
        <p:spPr>
          <a:xfrm>
            <a:off x="2069157" y="3046984"/>
            <a:ext cx="7854664" cy="646331"/>
          </a:xfrm>
          <a:prstGeom prst="rect">
            <a:avLst/>
          </a:prstGeom>
          <a:solidFill>
            <a:srgbClr val="C9E6FB"/>
          </a:solidFill>
        </p:spPr>
        <p:txBody>
          <a:bodyPr wrap="square" tIns="182880" bIns="182880" rtlCol="0">
            <a:spAutoFit/>
          </a:bodyPr>
          <a:lstStyle/>
          <a:p>
            <a:pPr algn="ctr"/>
            <a:r>
              <a:rPr lang="en-US" b="1"/>
              <a:t>See </a:t>
            </a:r>
            <a:r>
              <a:rPr lang="en-US" b="1">
                <a:hlinkClick r:id="rId7"/>
              </a:rPr>
              <a:t>Research Covered Under the Data Management &amp; Sharing Policy</a:t>
            </a:r>
            <a:endParaRPr lang="en-US" b="1"/>
          </a:p>
        </p:txBody>
      </p:sp>
    </p:spTree>
    <p:extLst>
      <p:ext uri="{BB962C8B-B14F-4D97-AF65-F5344CB8AC3E}">
        <p14:creationId xmlns:p14="http://schemas.microsoft.com/office/powerpoint/2010/main" val="17651602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68CB37A6-22AE-4A77-B819-A9942855F4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>
                <a:latin typeface="Open Sans"/>
                <a:ea typeface="Open Sans"/>
                <a:cs typeface="Open Sans"/>
              </a:rPr>
              <a:t>Planning &amp; Budgeting</a:t>
            </a:r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65C9B6ED-131B-42C0-933D-39FBE478F79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33775" y="1661078"/>
            <a:ext cx="5157787" cy="1333573"/>
          </a:xfrm>
          <a:noFill/>
        </p:spPr>
        <p:txBody>
          <a:bodyPr anchor="ctr">
            <a:normAutofit/>
          </a:bodyPr>
          <a:lstStyle/>
          <a:p>
            <a:pPr algn="ctr"/>
            <a:r>
              <a:rPr lang="en-US" sz="3200">
                <a:solidFill>
                  <a:schemeClr val="tx1"/>
                </a:solidFill>
              </a:rPr>
              <a:t>DMS Plans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1C27AAA-6A16-4406-801A-77E774A4A00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33775" y="3147168"/>
            <a:ext cx="5157787" cy="3684588"/>
          </a:xfrm>
        </p:spPr>
        <p:txBody>
          <a:bodyPr/>
          <a:lstStyle/>
          <a:p>
            <a:pPr>
              <a:lnSpc>
                <a:spcPct val="108000"/>
              </a:lnSpc>
            </a:pPr>
            <a:r>
              <a:rPr lang="en-US"/>
              <a:t>Describe how data will be managed and shared</a:t>
            </a:r>
          </a:p>
          <a:p>
            <a:pPr>
              <a:lnSpc>
                <a:spcPct val="108000"/>
              </a:lnSpc>
            </a:pPr>
            <a:r>
              <a:rPr lang="en-US"/>
              <a:t>Address 6 key elements </a:t>
            </a:r>
          </a:p>
          <a:p>
            <a:pPr>
              <a:lnSpc>
                <a:spcPct val="108000"/>
              </a:lnSpc>
            </a:pPr>
            <a:r>
              <a:rPr lang="en-US"/>
              <a:t>Optional format page</a:t>
            </a:r>
          </a:p>
          <a:p>
            <a:pPr marL="0" indent="0">
              <a:buNone/>
            </a:pPr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B66A44D-B911-4376-B025-223676B893DC}"/>
              </a:ext>
            </a:extLst>
          </p:cNvPr>
          <p:cNvSpPr txBox="1"/>
          <p:nvPr/>
        </p:nvSpPr>
        <p:spPr>
          <a:xfrm>
            <a:off x="219786" y="5793617"/>
            <a:ext cx="5876214" cy="646331"/>
          </a:xfrm>
          <a:prstGeom prst="rect">
            <a:avLst/>
          </a:prstGeom>
          <a:solidFill>
            <a:srgbClr val="C9E6FB"/>
          </a:solidFill>
        </p:spPr>
        <p:txBody>
          <a:bodyPr wrap="square" tIns="182880" bIns="182880" rtlCol="0">
            <a:spAutoFit/>
          </a:bodyPr>
          <a:lstStyle/>
          <a:p>
            <a:pPr algn="ctr"/>
            <a:r>
              <a:rPr lang="en-US" b="1"/>
              <a:t>See </a:t>
            </a:r>
            <a:r>
              <a:rPr lang="en-US" b="1">
                <a:hlinkClick r:id="rId3"/>
              </a:rPr>
              <a:t>Writing a Data Management &amp; Sharing Plan</a:t>
            </a:r>
            <a:endParaRPr lang="en-US" b="1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FF8A763B-3380-419F-999F-B111873A57F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477586" y="1669089"/>
            <a:ext cx="5183188" cy="1325562"/>
          </a:xfrm>
          <a:noFill/>
        </p:spPr>
        <p:txBody>
          <a:bodyPr anchor="ctr">
            <a:normAutofit/>
          </a:bodyPr>
          <a:lstStyle/>
          <a:p>
            <a:pPr algn="ctr"/>
            <a:r>
              <a:rPr lang="en-US" sz="3200">
                <a:solidFill>
                  <a:schemeClr val="tx1"/>
                </a:solidFill>
              </a:rPr>
              <a:t>DMS Costs</a:t>
            </a:r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A4CA72AD-8D1A-4181-AB21-30D528308EC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477586" y="3197976"/>
            <a:ext cx="5183188" cy="3684588"/>
          </a:xfrm>
        </p:spPr>
        <p:txBody>
          <a:bodyPr/>
          <a:lstStyle/>
          <a:p>
            <a:pPr>
              <a:lnSpc>
                <a:spcPct val="108000"/>
              </a:lnSpc>
            </a:pPr>
            <a:r>
              <a:rPr lang="en-US"/>
              <a:t>Request funding to support data management and sharing activities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1BEE2A2-8D5E-493B-B86C-AE68E3BA3023}"/>
              </a:ext>
            </a:extLst>
          </p:cNvPr>
          <p:cNvSpPr txBox="1"/>
          <p:nvPr/>
        </p:nvSpPr>
        <p:spPr>
          <a:xfrm>
            <a:off x="6632872" y="5793616"/>
            <a:ext cx="5183188" cy="646331"/>
          </a:xfrm>
          <a:prstGeom prst="rect">
            <a:avLst/>
          </a:prstGeom>
          <a:solidFill>
            <a:schemeClr val="accent1">
              <a:lumMod val="40000"/>
              <a:lumOff val="60000"/>
              <a:alpha val="60000"/>
            </a:schemeClr>
          </a:solidFill>
        </p:spPr>
        <p:txBody>
          <a:bodyPr wrap="square" tIns="182880" bIns="182880" rtlCol="0">
            <a:spAutoFit/>
          </a:bodyPr>
          <a:lstStyle/>
          <a:p>
            <a:pPr algn="ctr"/>
            <a:r>
              <a:rPr lang="en-US" b="1"/>
              <a:t>See </a:t>
            </a:r>
            <a:r>
              <a:rPr lang="en-US" b="1">
                <a:hlinkClick r:id="rId4"/>
              </a:rPr>
              <a:t>Budgeting for Data Management &amp; Sharing</a:t>
            </a:r>
            <a:endParaRPr lang="en-US" b="1"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25113A18-87F3-4C51-B47C-CC59C9FEE3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733775" y="1669089"/>
            <a:ext cx="1196623" cy="1209578"/>
            <a:chOff x="733775" y="1669089"/>
            <a:chExt cx="1196623" cy="1209578"/>
          </a:xfrm>
        </p:grpSpPr>
        <p:pic>
          <p:nvPicPr>
            <p:cNvPr id="15" name="Graphic 14" descr="Document with solid fill">
              <a:extLst>
                <a:ext uri="{FF2B5EF4-FFF2-40B4-BE49-F238E27FC236}">
                  <a16:creationId xmlns:a16="http://schemas.microsoft.com/office/drawing/2014/main" id="{F2702EDF-1A12-4C6E-85AA-B69721DACF30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998886" y="1937590"/>
              <a:ext cx="678375" cy="678375"/>
            </a:xfrm>
            <a:prstGeom prst="rect">
              <a:avLst/>
            </a:prstGeom>
          </p:spPr>
        </p:pic>
        <p:sp>
          <p:nvSpPr>
            <p:cNvPr id="5" name="Oval 4">
              <a:extLst>
                <a:ext uri="{FF2B5EF4-FFF2-40B4-BE49-F238E27FC236}">
                  <a16:creationId xmlns:a16="http://schemas.microsoft.com/office/drawing/2014/main" id="{54FF10FE-819D-4FA1-AF8B-2F7035D8154D}"/>
                </a:ext>
              </a:extLst>
            </p:cNvPr>
            <p:cNvSpPr/>
            <p:nvPr/>
          </p:nvSpPr>
          <p:spPr>
            <a:xfrm>
              <a:off x="733775" y="1669089"/>
              <a:ext cx="1196623" cy="1209578"/>
            </a:xfrm>
            <a:prstGeom prst="ellipse">
              <a:avLst/>
            </a:prstGeom>
            <a:noFill/>
            <a:ln w="38100">
              <a:solidFill>
                <a:srgbClr val="F279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D9378311-AB5E-434E-BAA0-F174FFB194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6477586" y="1688492"/>
            <a:ext cx="1196623" cy="1209578"/>
            <a:chOff x="6477586" y="1688492"/>
            <a:chExt cx="1196623" cy="1209578"/>
          </a:xfrm>
        </p:grpSpPr>
        <p:pic>
          <p:nvPicPr>
            <p:cNvPr id="13" name="Graphic 12" descr="Dollar with solid fill">
              <a:extLst>
                <a:ext uri="{FF2B5EF4-FFF2-40B4-BE49-F238E27FC236}">
                  <a16:creationId xmlns:a16="http://schemas.microsoft.com/office/drawing/2014/main" id="{9E11DB75-2F33-47EA-999D-A8E6D4F6E058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6747482" y="1959132"/>
              <a:ext cx="656833" cy="656833"/>
            </a:xfrm>
            <a:prstGeom prst="rect">
              <a:avLst/>
            </a:prstGeom>
          </p:spPr>
        </p:pic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5B0B5444-B4A2-409C-83E8-10ABDC457E56}"/>
                </a:ext>
              </a:extLst>
            </p:cNvPr>
            <p:cNvSpPr/>
            <p:nvPr/>
          </p:nvSpPr>
          <p:spPr>
            <a:xfrm>
              <a:off x="6477586" y="1688492"/>
              <a:ext cx="1196623" cy="1209578"/>
            </a:xfrm>
            <a:prstGeom prst="ellipse">
              <a:avLst/>
            </a:prstGeom>
            <a:noFill/>
            <a:ln w="38100">
              <a:solidFill>
                <a:srgbClr val="F279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407597984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68CB37A6-22AE-4A77-B819-A9942855F4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>
                <a:latin typeface="Open Sans"/>
                <a:ea typeface="Open Sans"/>
                <a:cs typeface="Open Sans"/>
              </a:rPr>
              <a:t>Timelines &amp; Repository Selection</a:t>
            </a:r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65C9B6ED-131B-42C0-933D-39FBE478F79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604433" y="1528719"/>
            <a:ext cx="4186940" cy="1333573"/>
          </a:xfrm>
          <a:noFill/>
        </p:spPr>
        <p:txBody>
          <a:bodyPr anchor="ctr">
            <a:normAutofit/>
          </a:bodyPr>
          <a:lstStyle/>
          <a:p>
            <a:pPr algn="ctr"/>
            <a:r>
              <a:rPr lang="en-US" sz="3200">
                <a:solidFill>
                  <a:schemeClr val="tx1"/>
                </a:solidFill>
              </a:rPr>
              <a:t>Timeline for Sharing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1C27AAA-6A16-4406-801A-77E774A4A00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33775" y="3147168"/>
            <a:ext cx="5157787" cy="2530465"/>
          </a:xfrm>
        </p:spPr>
        <p:txBody>
          <a:bodyPr>
            <a:normAutofit/>
          </a:bodyPr>
          <a:lstStyle/>
          <a:p>
            <a:pPr>
              <a:lnSpc>
                <a:spcPct val="108000"/>
              </a:lnSpc>
            </a:pPr>
            <a:r>
              <a:rPr lang="en-US" kern="1200">
                <a:solidFill>
                  <a:sysClr val="windowText" lastClr="000000"/>
                </a:solidFill>
                <a:effectLst/>
              </a:rPr>
              <a:t>Soonest of following timepoints:</a:t>
            </a:r>
          </a:p>
          <a:p>
            <a:pPr lvl="1">
              <a:lnSpc>
                <a:spcPct val="108000"/>
              </a:lnSpc>
            </a:pPr>
            <a:r>
              <a:rPr lang="en-US">
                <a:solidFill>
                  <a:sysClr val="windowText" lastClr="000000"/>
                </a:solidFill>
              </a:rPr>
              <a:t>P</a:t>
            </a:r>
            <a:r>
              <a:rPr lang="en-US" kern="1200">
                <a:solidFill>
                  <a:sysClr val="windowText" lastClr="000000"/>
                </a:solidFill>
                <a:effectLst/>
              </a:rPr>
              <a:t>ublication of findings in a peer-reviewed journal, OR</a:t>
            </a:r>
          </a:p>
          <a:p>
            <a:pPr lvl="1">
              <a:lnSpc>
                <a:spcPct val="108000"/>
              </a:lnSpc>
            </a:pPr>
            <a:r>
              <a:rPr lang="en-US">
                <a:solidFill>
                  <a:sysClr val="windowText" lastClr="000000"/>
                </a:solidFill>
              </a:rPr>
              <a:t>E</a:t>
            </a:r>
            <a:r>
              <a:rPr lang="en-US" kern="1200">
                <a:solidFill>
                  <a:sysClr val="windowText" lastClr="000000"/>
                </a:solidFill>
                <a:effectLst/>
              </a:rPr>
              <a:t>nd of the award</a:t>
            </a:r>
            <a:endParaRPr lang="en-US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FF8A763B-3380-419F-999F-B111873A57F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7674209" y="1567056"/>
            <a:ext cx="3986565" cy="1325562"/>
          </a:xfrm>
          <a:noFill/>
        </p:spPr>
        <p:txBody>
          <a:bodyPr anchor="ctr">
            <a:normAutofit/>
          </a:bodyPr>
          <a:lstStyle/>
          <a:p>
            <a:pPr algn="ctr"/>
            <a:r>
              <a:rPr lang="en-US" sz="3200">
                <a:solidFill>
                  <a:schemeClr val="tx1"/>
                </a:solidFill>
              </a:rPr>
              <a:t>Selecting Repositories</a:t>
            </a:r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A4CA72AD-8D1A-4181-AB21-30D528308EC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477586" y="3327214"/>
            <a:ext cx="5183188" cy="3684588"/>
          </a:xfrm>
        </p:spPr>
        <p:txBody>
          <a:bodyPr>
            <a:normAutofit/>
          </a:bodyPr>
          <a:lstStyle/>
          <a:p>
            <a:pPr>
              <a:lnSpc>
                <a:spcPct val="108000"/>
              </a:lnSpc>
            </a:pPr>
            <a:r>
              <a:rPr lang="en-US">
                <a:latin typeface="Open Sans"/>
                <a:ea typeface="Open Sans"/>
                <a:cs typeface="Open Sans"/>
              </a:rPr>
              <a:t>Use of established repositories is encouraged</a:t>
            </a:r>
          </a:p>
          <a:p>
            <a:pPr>
              <a:lnSpc>
                <a:spcPct val="108000"/>
              </a:lnSpc>
            </a:pPr>
            <a:r>
              <a:rPr lang="en-US">
                <a:latin typeface="Open Sans"/>
                <a:ea typeface="Open Sans"/>
                <a:cs typeface="Open Sans"/>
              </a:rPr>
              <a:t>Many resources and repository lists to help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1BEE2A2-8D5E-493B-B86C-AE68E3BA3023}"/>
              </a:ext>
            </a:extLst>
          </p:cNvPr>
          <p:cNvSpPr txBox="1"/>
          <p:nvPr/>
        </p:nvSpPr>
        <p:spPr>
          <a:xfrm>
            <a:off x="3697903" y="6024507"/>
            <a:ext cx="4786488" cy="677108"/>
          </a:xfrm>
          <a:prstGeom prst="rect">
            <a:avLst/>
          </a:prstGeom>
          <a:solidFill>
            <a:schemeClr val="accent1">
              <a:lumMod val="40000"/>
              <a:lumOff val="60000"/>
              <a:alpha val="60000"/>
            </a:schemeClr>
          </a:solidFill>
        </p:spPr>
        <p:txBody>
          <a:bodyPr wrap="square" tIns="182880" bIns="182880" rtlCol="0">
            <a:spAutoFit/>
          </a:bodyPr>
          <a:lstStyle/>
          <a:p>
            <a:pPr algn="ctr"/>
            <a:r>
              <a:rPr lang="en-US" sz="2000" b="1"/>
              <a:t>See </a:t>
            </a:r>
            <a:r>
              <a:rPr lang="en-US" sz="2000" b="1">
                <a:hlinkClick r:id="rId3"/>
              </a:rPr>
              <a:t>Sharing Scientific Data</a:t>
            </a:r>
            <a:endParaRPr lang="en-US" sz="2000" b="1"/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87077EFD-C287-4778-B9E0-C0DEB7323E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708169" y="1590716"/>
            <a:ext cx="1196623" cy="1209578"/>
            <a:chOff x="708169" y="1590716"/>
            <a:chExt cx="1196623" cy="1209578"/>
          </a:xfrm>
        </p:grpSpPr>
        <p:sp>
          <p:nvSpPr>
            <p:cNvPr id="5" name="Oval 4">
              <a:extLst>
                <a:ext uri="{FF2B5EF4-FFF2-40B4-BE49-F238E27FC236}">
                  <a16:creationId xmlns:a16="http://schemas.microsoft.com/office/drawing/2014/main" id="{54FF10FE-819D-4FA1-AF8B-2F7035D8154D}"/>
                </a:ext>
              </a:extLst>
            </p:cNvPr>
            <p:cNvSpPr/>
            <p:nvPr/>
          </p:nvSpPr>
          <p:spPr>
            <a:xfrm>
              <a:off x="708169" y="1590716"/>
              <a:ext cx="1196623" cy="1209578"/>
            </a:xfrm>
            <a:prstGeom prst="ellipse">
              <a:avLst/>
            </a:prstGeom>
            <a:noFill/>
            <a:ln w="38100">
              <a:solidFill>
                <a:srgbClr val="F279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6" name="Graphic 15" descr="Watch with solid fill">
              <a:extLst>
                <a:ext uri="{FF2B5EF4-FFF2-40B4-BE49-F238E27FC236}">
                  <a16:creationId xmlns:a16="http://schemas.microsoft.com/office/drawing/2014/main" id="{258671A1-F7F7-4552-89F6-CEC9D25DFAC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923363" y="1793383"/>
              <a:ext cx="766233" cy="766233"/>
            </a:xfrm>
            <a:prstGeom prst="rect">
              <a:avLst/>
            </a:prstGeom>
          </p:spPr>
        </p:pic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BFC5CBD7-B601-4CF9-98C4-270141CF7E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6477586" y="1688492"/>
            <a:ext cx="1196623" cy="1209578"/>
            <a:chOff x="6477586" y="1688492"/>
            <a:chExt cx="1196623" cy="1209578"/>
          </a:xfrm>
        </p:grpSpPr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5B0B5444-B4A2-409C-83E8-10ABDC457E56}"/>
                </a:ext>
              </a:extLst>
            </p:cNvPr>
            <p:cNvSpPr/>
            <p:nvPr/>
          </p:nvSpPr>
          <p:spPr>
            <a:xfrm>
              <a:off x="6477586" y="1688492"/>
              <a:ext cx="1196623" cy="1209578"/>
            </a:xfrm>
            <a:prstGeom prst="ellipse">
              <a:avLst/>
            </a:prstGeom>
            <a:noFill/>
            <a:ln w="38100">
              <a:solidFill>
                <a:srgbClr val="F279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8" name="Graphic 17" descr="Checkmark with solid fill">
              <a:extLst>
                <a:ext uri="{FF2B5EF4-FFF2-40B4-BE49-F238E27FC236}">
                  <a16:creationId xmlns:a16="http://schemas.microsoft.com/office/drawing/2014/main" id="{4170EB4A-7B61-40CE-B187-9ED38B232066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6728249" y="1945328"/>
              <a:ext cx="740452" cy="74045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38143260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DD5EA804-256E-455C-9E84-3BBD947346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DMS Policy Overview Webpage</a:t>
            </a:r>
          </a:p>
        </p:txBody>
      </p:sp>
      <p:grpSp>
        <p:nvGrpSpPr>
          <p:cNvPr id="2" name="Group 1" descr="DMS policy overview page screenshots">
            <a:extLst>
              <a:ext uri="{FF2B5EF4-FFF2-40B4-BE49-F238E27FC236}">
                <a16:creationId xmlns:a16="http://schemas.microsoft.com/office/drawing/2014/main" id="{8ADC66E6-E069-4978-8D40-ED1029A8421E}"/>
              </a:ext>
            </a:extLst>
          </p:cNvPr>
          <p:cNvGrpSpPr/>
          <p:nvPr/>
        </p:nvGrpSpPr>
        <p:grpSpPr>
          <a:xfrm>
            <a:off x="1277055" y="1373151"/>
            <a:ext cx="9390945" cy="4111697"/>
            <a:chOff x="838200" y="1129450"/>
            <a:chExt cx="11000509" cy="4866380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60F74817-D309-47E3-81D2-DDA08BEDD5C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b="33929"/>
            <a:stretch/>
          </p:blipFill>
          <p:spPr>
            <a:xfrm>
              <a:off x="838200" y="1129450"/>
              <a:ext cx="7497225" cy="3982710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1601613F-2078-434B-9F59-3F07390B156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t="2175" b="29855"/>
            <a:stretch/>
          </p:blipFill>
          <p:spPr>
            <a:xfrm>
              <a:off x="2438748" y="2040835"/>
              <a:ext cx="7682955" cy="3687715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66E57882-2CE4-47CF-B1F7-4DB4A2BB2C6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r="5181" b="28290"/>
            <a:stretch/>
          </p:blipFill>
          <p:spPr>
            <a:xfrm>
              <a:off x="4215527" y="2908117"/>
              <a:ext cx="7623182" cy="3087713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</p:grpSp>
      <p:sp>
        <p:nvSpPr>
          <p:cNvPr id="10" name="TextBox 9">
            <a:extLst>
              <a:ext uri="{FF2B5EF4-FFF2-40B4-BE49-F238E27FC236}">
                <a16:creationId xmlns:a16="http://schemas.microsoft.com/office/drawing/2014/main" id="{B48F6103-8B67-4204-AC03-6F40CCDA054D}"/>
              </a:ext>
            </a:extLst>
          </p:cNvPr>
          <p:cNvSpPr txBox="1"/>
          <p:nvPr/>
        </p:nvSpPr>
        <p:spPr>
          <a:xfrm>
            <a:off x="2827090" y="5991802"/>
            <a:ext cx="5876214" cy="646331"/>
          </a:xfrm>
          <a:prstGeom prst="rect">
            <a:avLst/>
          </a:prstGeom>
          <a:solidFill>
            <a:srgbClr val="C9E6FB"/>
          </a:solidFill>
        </p:spPr>
        <p:txBody>
          <a:bodyPr wrap="square" tIns="182880" bIns="182880" rtlCol="0">
            <a:spAutoFit/>
          </a:bodyPr>
          <a:lstStyle/>
          <a:p>
            <a:pPr algn="ctr"/>
            <a:r>
              <a:rPr lang="en-US" b="1">
                <a:hlinkClick r:id="rId5"/>
              </a:rPr>
              <a:t>Data Management and Sharing Policy Overview</a:t>
            </a:r>
            <a:endParaRPr lang="en-US" b="1"/>
          </a:p>
        </p:txBody>
      </p:sp>
    </p:spTree>
    <p:extLst>
      <p:ext uri="{BB962C8B-B14F-4D97-AF65-F5344CB8AC3E}">
        <p14:creationId xmlns:p14="http://schemas.microsoft.com/office/powerpoint/2010/main" val="178825392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E6ECC532-75F9-4BAE-B571-F33CB52C2B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Webinar 1 Resources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EC0B31EA-9340-42F5-93F0-1B9CD7F42DB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247467" y="2000670"/>
            <a:ext cx="4697606" cy="2210764"/>
          </a:xfrm>
        </p:spPr>
        <p:txBody>
          <a:bodyPr anchor="ctr">
            <a:normAutofit/>
          </a:bodyPr>
          <a:lstStyle/>
          <a:p>
            <a:pPr marL="548640" indent="-548640">
              <a:lnSpc>
                <a:spcPct val="108000"/>
              </a:lnSpc>
              <a:spcBef>
                <a:spcPts val="1200"/>
              </a:spcBef>
              <a:spcAft>
                <a:spcPts val="1200"/>
              </a:spcAft>
              <a:buFont typeface="Wingdings" panose="05000000000000000000" pitchFamily="2" charset="2"/>
              <a:buChar char="q"/>
            </a:pPr>
            <a:r>
              <a:rPr lang="en-US" sz="3200">
                <a:hlinkClick r:id="rId2"/>
              </a:rPr>
              <a:t>Webinar Recording</a:t>
            </a:r>
            <a:endParaRPr lang="en-US" sz="3200"/>
          </a:p>
          <a:p>
            <a:pPr marL="548640" indent="-548640">
              <a:lnSpc>
                <a:spcPct val="108000"/>
              </a:lnSpc>
              <a:spcBef>
                <a:spcPts val="1200"/>
              </a:spcBef>
              <a:buFont typeface="Wingdings" panose="05000000000000000000" pitchFamily="2" charset="2"/>
              <a:buChar char="q"/>
            </a:pPr>
            <a:r>
              <a:rPr lang="en-US" sz="3200">
                <a:hlinkClick r:id="rId3"/>
              </a:rPr>
              <a:t>Resource Slide Deck</a:t>
            </a:r>
            <a:endParaRPr lang="en-US" sz="3200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C7DB2D44-9900-4C48-A687-98515107E60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4681" y="1533644"/>
            <a:ext cx="6514463" cy="3669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3345014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7A68AB71-5B71-4B4B-97A2-EB074B6ED4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Open Sans"/>
                <a:ea typeface="Open Sans"/>
                <a:cs typeface="Open Sans"/>
              </a:rPr>
              <a:t>Recent Resources </a:t>
            </a:r>
            <a:endParaRPr lang="en-US"/>
          </a:p>
        </p:txBody>
      </p:sp>
      <p:pic>
        <p:nvPicPr>
          <p:cNvPr id="2052" name="Picture 4" descr="New Sticker Stock Illustrations – 132,922 New Sticker Stock Illustrations,  Vectors &amp; Clipart - Dreamstime">
            <a:extLst>
              <a:ext uri="{FF2B5EF4-FFF2-40B4-BE49-F238E27FC236}">
                <a16:creationId xmlns:a16="http://schemas.microsoft.com/office/drawing/2014/main" id="{0B837E0B-11E4-4F01-B6FD-C2F4AB15DC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8841" y="49889"/>
            <a:ext cx="1360272" cy="1366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44D26EBB-6F3C-43F2-9848-9C6FC500DA2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16233"/>
            <a:ext cx="10515600" cy="4871898"/>
          </a:xfrm>
        </p:spPr>
        <p:txBody>
          <a:bodyPr vert="horz" lIns="91440" tIns="45720" rIns="91440" bIns="45720" rtlCol="0" anchor="t">
            <a:normAutofit/>
          </a:bodyPr>
          <a:lstStyle/>
          <a:p>
            <a:pPr>
              <a:lnSpc>
                <a:spcPct val="108000"/>
              </a:lnSpc>
              <a:spcAft>
                <a:spcPts val="1200"/>
              </a:spcAft>
            </a:pPr>
            <a:r>
              <a:rPr lang="en-US" sz="2600">
                <a:latin typeface="Open Sans"/>
                <a:ea typeface="Open Sans"/>
                <a:cs typeface="Open Sans"/>
              </a:rPr>
              <a:t>Supplemental Information: Protecting Privacy When Sharing Human Research Participant Data (NOT-OD-22-213) </a:t>
            </a:r>
            <a:endParaRPr lang="en-US"/>
          </a:p>
          <a:p>
            <a:pPr>
              <a:lnSpc>
                <a:spcPct val="108000"/>
              </a:lnSpc>
              <a:spcAft>
                <a:spcPts val="1200"/>
              </a:spcAft>
            </a:pPr>
            <a:r>
              <a:rPr lang="en-US" sz="2600">
                <a:latin typeface="Open Sans"/>
                <a:ea typeface="Open Sans"/>
                <a:cs typeface="Open Sans"/>
              </a:rPr>
              <a:t>Supplemental Information: Responsible Management and Sharing of American Indian/ Alaska Native Participant Data (NOT-OD-22-214)</a:t>
            </a:r>
            <a:endParaRPr lang="en-US"/>
          </a:p>
          <a:p>
            <a:pPr>
              <a:lnSpc>
                <a:spcPct val="108000"/>
              </a:lnSpc>
              <a:spcAft>
                <a:spcPts val="1200"/>
              </a:spcAft>
            </a:pPr>
            <a:r>
              <a:rPr lang="en-US" sz="2600">
                <a:latin typeface="Open Sans"/>
                <a:ea typeface="Open Sans"/>
                <a:cs typeface="Open Sans"/>
              </a:rPr>
              <a:t>Implementation Changes for Genomic Data Sharing Plans Included with Applications Due on or after January 25, 2023 (NOT-OD-22-198)</a:t>
            </a:r>
            <a:endParaRPr lang="en-US" sz="2600"/>
          </a:p>
          <a:p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EEAC382-F542-42AE-BF4B-2F8C3388EB7D}"/>
              </a:ext>
            </a:extLst>
          </p:cNvPr>
          <p:cNvSpPr txBox="1"/>
          <p:nvPr/>
        </p:nvSpPr>
        <p:spPr>
          <a:xfrm>
            <a:off x="4448574" y="5765129"/>
            <a:ext cx="3487044" cy="646331"/>
          </a:xfrm>
          <a:prstGeom prst="rect">
            <a:avLst/>
          </a:prstGeom>
          <a:solidFill>
            <a:srgbClr val="C9E6FB"/>
          </a:solidFill>
        </p:spPr>
        <p:txBody>
          <a:bodyPr wrap="square" tIns="182880" bIns="182880" rtlCol="0">
            <a:spAutoFit/>
          </a:bodyPr>
          <a:lstStyle/>
          <a:p>
            <a:pPr algn="ctr"/>
            <a:r>
              <a:rPr lang="en-US" b="1"/>
              <a:t>See </a:t>
            </a:r>
            <a:r>
              <a:rPr lang="en-US" b="1">
                <a:hlinkClick r:id="rId3"/>
              </a:rPr>
              <a:t>Statements &amp; Notices</a:t>
            </a:r>
            <a:endParaRPr lang="en-US" b="1"/>
          </a:p>
        </p:txBody>
      </p:sp>
    </p:spTree>
    <p:extLst>
      <p:ext uri="{BB962C8B-B14F-4D97-AF65-F5344CB8AC3E}">
        <p14:creationId xmlns:p14="http://schemas.microsoft.com/office/powerpoint/2010/main" val="1267145194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  <p:tag name="ARTICULATE_SLIDE_COUNT" val="9"/>
</p:tagLst>
</file>

<file path=ppt/theme/theme1.xml><?xml version="1.0" encoding="utf-8"?>
<a:theme xmlns:a="http://schemas.openxmlformats.org/drawingml/2006/main" name="Office Theme">
  <a:themeElements>
    <a:clrScheme name="Custom 3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0F7FCD"/>
      </a:accent1>
      <a:accent2>
        <a:srgbClr val="59A80E"/>
      </a:accent2>
      <a:accent3>
        <a:srgbClr val="BFBFBF"/>
      </a:accent3>
      <a:accent4>
        <a:srgbClr val="015596"/>
      </a:accent4>
      <a:accent5>
        <a:srgbClr val="014273"/>
      </a:accent5>
      <a:accent6>
        <a:srgbClr val="3E780A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DDD6E4AD92DAE4A96509A5049277B0D" ma:contentTypeVersion="13" ma:contentTypeDescription="Create a new document." ma:contentTypeScope="" ma:versionID="77c3f37a071506a751d21a8f09564fa2">
  <xsd:schema xmlns:xsd="http://www.w3.org/2001/XMLSchema" xmlns:xs="http://www.w3.org/2001/XMLSchema" xmlns:p="http://schemas.microsoft.com/office/2006/metadata/properties" xmlns:ns2="5990453b-a366-4db8-b1a1-e11880f9ba71" xmlns:ns3="6145f55b-83f8-4fcf-a351-87838bf097dc" targetNamespace="http://schemas.microsoft.com/office/2006/metadata/properties" ma:root="true" ma:fieldsID="2f28dec793aecf746662dd5a7b16f271" ns2:_="" ns3:_="">
    <xsd:import namespace="5990453b-a366-4db8-b1a1-e11880f9ba71"/>
    <xsd:import namespace="6145f55b-83f8-4fcf-a351-87838bf097dc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DateTaken" minOccurs="0"/>
                <xsd:element ref="ns2:MediaLengthInSecond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lcf76f155ced4ddcb4097134ff3c332f" minOccurs="0"/>
                <xsd:element ref="ns3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990453b-a366-4db8-b1a1-e11880f9ba7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3" nillable="true" ma:displayName="MediaLengthInSeconds" ma:hidden="true" ma:internalName="MediaLengthInSeconds" ma:readOnly="true">
      <xsd:simpleType>
        <xsd:restriction base="dms:Unknown"/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lcf76f155ced4ddcb4097134ff3c332f" ma:index="19" nillable="true" ma:taxonomy="true" ma:internalName="lcf76f155ced4ddcb4097134ff3c332f" ma:taxonomyFieldName="MediaServiceImageTags" ma:displayName="Image Tags" ma:readOnly="false" ma:fieldId="{5cf76f15-5ced-4ddc-b409-7134ff3c332f}" ma:taxonomyMulti="true" ma:sspId="8ce9f98e-9ad5-43de-b59a-72d7e946aae0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145f55b-83f8-4fcf-a351-87838bf097dc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0" nillable="true" ma:displayName="Taxonomy Catch All Column" ma:hidden="true" ma:list="{3118db4e-441d-42fb-bf5e-d497a3d29d54}" ma:internalName="TaxCatchAll" ma:showField="CatchAllData" ma:web="6145f55b-83f8-4fcf-a351-87838bf097d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6145f55b-83f8-4fcf-a351-87838bf097dc" xsi:nil="true"/>
    <lcf76f155ced4ddcb4097134ff3c332f xmlns="5990453b-a366-4db8-b1a1-e11880f9ba71">
      <Terms xmlns="http://schemas.microsoft.com/office/infopath/2007/PartnerControls"/>
    </lcf76f155ced4ddcb4097134ff3c332f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51F27191-ABDC-4299-A52F-56C70890A158}">
  <ds:schemaRefs>
    <ds:schemaRef ds:uri="5990453b-a366-4db8-b1a1-e11880f9ba71"/>
    <ds:schemaRef ds:uri="6145f55b-83f8-4fcf-a351-87838bf097dc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2.xml><?xml version="1.0" encoding="utf-8"?>
<ds:datastoreItem xmlns:ds="http://schemas.openxmlformats.org/officeDocument/2006/customXml" ds:itemID="{8446BB0C-6012-465E-87C1-5EA49490DF4E}">
  <ds:schemaRefs>
    <ds:schemaRef ds:uri="5990453b-a366-4db8-b1a1-e11880f9ba71"/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6145f55b-83f8-4fcf-a351-87838bf097dc"/>
    <ds:schemaRef ds:uri="http://purl.org/dc/elements/1.1/"/>
    <ds:schemaRef ds:uri="http://schemas.microsoft.com/office/2006/metadata/properties"/>
    <ds:schemaRef ds:uri="http://www.w3.org/XML/1998/namespac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4212EE83-F210-45E0-89BC-4FE5AE9F1C70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2</TotalTime>
  <Words>1583</Words>
  <Application>Microsoft Office PowerPoint</Application>
  <PresentationFormat>Widescreen</PresentationFormat>
  <Paragraphs>223</Paragraphs>
  <Slides>28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28</vt:i4>
      </vt:variant>
    </vt:vector>
  </HeadingPairs>
  <TitlesOfParts>
    <vt:vector size="41" baseType="lpstr">
      <vt:lpstr>Open Sans ExtraBold</vt:lpstr>
      <vt:lpstr>Arial,Sans-Serif</vt:lpstr>
      <vt:lpstr>Arial</vt:lpstr>
      <vt:lpstr>Calibri</vt:lpstr>
      <vt:lpstr>Open Sans Light</vt:lpstr>
      <vt:lpstr>Source Sans Pro</vt:lpstr>
      <vt:lpstr>Calibri Light</vt:lpstr>
      <vt:lpstr>Open Sans</vt:lpstr>
      <vt:lpstr>Open Sans Light ITALIC</vt:lpstr>
      <vt:lpstr>Helvetica Neue</vt:lpstr>
      <vt:lpstr>Wingdings</vt:lpstr>
      <vt:lpstr>Office Theme</vt:lpstr>
      <vt:lpstr>Custom Design</vt:lpstr>
      <vt:lpstr>Understanding the New NIH Data Management &amp; Sharing Policy</vt:lpstr>
      <vt:lpstr>Today’s Discussion</vt:lpstr>
      <vt:lpstr>NIH has a longstanding commitment to making the results of research available</vt:lpstr>
      <vt:lpstr>DMS Policy Overview</vt:lpstr>
      <vt:lpstr>Planning &amp; Budgeting</vt:lpstr>
      <vt:lpstr>Timelines &amp; Repository Selection</vt:lpstr>
      <vt:lpstr>DMS Policy Overview Webpage</vt:lpstr>
      <vt:lpstr>Webinar 1 Resources</vt:lpstr>
      <vt:lpstr>Recent Resources </vt:lpstr>
      <vt:lpstr>White House OSTP Memo</vt:lpstr>
      <vt:lpstr>Supplemental information for Protecting Privacy When Sharing Human Research Participant Data</vt:lpstr>
      <vt:lpstr>Best Practices for Protecting Privacy When Sharing Human Research Participant Data</vt:lpstr>
      <vt:lpstr>Sharing Scientific Data Protected by a Certificate of Confidentiality (CoC)</vt:lpstr>
      <vt:lpstr>Certificates of Confidentiality (CoC)</vt:lpstr>
      <vt:lpstr>Factors to Consider: Type of Access</vt:lpstr>
      <vt:lpstr>Responsible Management and Sharing of American Indian/ Alaska Native Participant Data</vt:lpstr>
      <vt:lpstr>Best Practices for Responsible Management and Sharing of AI/AN Participant Data</vt:lpstr>
      <vt:lpstr>GDS Policy Overview: Scope &amp; Applicability</vt:lpstr>
      <vt:lpstr>GDS Policy Overview: Data Submission &amp; Access</vt:lpstr>
      <vt:lpstr>Research Subject to DMS and GDS Policies: Areas of Harmonization</vt:lpstr>
      <vt:lpstr>GDS Policy Overview: Data Sharing Plan Considerations</vt:lpstr>
      <vt:lpstr>Informed Consent and DMS Policy</vt:lpstr>
      <vt:lpstr>DMS Plan Assessment</vt:lpstr>
      <vt:lpstr>When should I share my data?</vt:lpstr>
      <vt:lpstr>Secondary Research and Primary Data</vt:lpstr>
      <vt:lpstr>Activities Subject to the DMS Policy</vt:lpstr>
      <vt:lpstr>For More Information…</vt:lpstr>
      <vt:lpstr>Stay in the loop!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Cynthia Dwyer</dc:creator>
  <cp:lastModifiedBy>Sullivan, Elyse (NIH/OD) [E]</cp:lastModifiedBy>
  <cp:revision>1</cp:revision>
  <dcterms:created xsi:type="dcterms:W3CDTF">2017-11-13T14:56:05Z</dcterms:created>
  <dcterms:modified xsi:type="dcterms:W3CDTF">2022-09-21T17:57:27Z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0x010100EDDD6E4AD92DAE4A96509A5049277B0D</vt:lpwstr>
  </property>
  <property fmtid="{D5CDD505-2E9C-101B-9397-08002B2CF9AE}" pid="3" name="ArticulateGUID">
    <vt:lpwstr>C7EFD0F6-F74F-4E65-8C8B-3AA56B1A7D69</vt:lpwstr>
  </property>
  <property fmtid="{D5CDD505-2E9C-101B-9397-08002B2CF9AE}" pid="4" name="ArticulatePath">
    <vt:lpwstr>https://rippleeffect.sharepoint.com/projects/active/OER/CTComms/2_SlideDeck/New OER Templates/OER_template1</vt:lpwstr>
  </property>
  <property fmtid="{D5CDD505-2E9C-101B-9397-08002B2CF9AE}" pid="5" name="MediaServiceImageTags">
    <vt:lpwstr/>
  </property>
</Properties>
</file>